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26" r:id="rId5"/>
  </p:sldMasterIdLst>
  <p:notesMasterIdLst>
    <p:notesMasterId r:id="rId20"/>
  </p:notesMasterIdLst>
  <p:handoutMasterIdLst>
    <p:handoutMasterId r:id="rId21"/>
  </p:handoutMasterIdLst>
  <p:sldIdLst>
    <p:sldId id="1196" r:id="rId6"/>
    <p:sldId id="1225" r:id="rId7"/>
    <p:sldId id="1226" r:id="rId8"/>
    <p:sldId id="1220" r:id="rId9"/>
    <p:sldId id="1227" r:id="rId10"/>
    <p:sldId id="1221" r:id="rId11"/>
    <p:sldId id="1224" r:id="rId12"/>
    <p:sldId id="1215" r:id="rId13"/>
    <p:sldId id="1219" r:id="rId14"/>
    <p:sldId id="1230" r:id="rId15"/>
    <p:sldId id="1211" r:id="rId16"/>
    <p:sldId id="1223" r:id="rId17"/>
    <p:sldId id="1213" r:id="rId18"/>
    <p:sldId id="1199" r:id="rId1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71288D-93C6-6CAB-B0E8-E0D020523037}" name="Shmool, Jessie (MDH)" initials="SJ(" userId="S::Jessie.Shmool@state.mn.us::a40a1e33-3d46-4fd7-9937-b6aebc7834f7" providerId="AD"/>
  <p188:author id="{1E2A2ECC-3D85-06E7-BBCB-7BE7D2909CF4}" name="Raleigh, Kathy (MDH)" initials="R(" userId="S::kathy.raleigh@state.mn.us::46c55de7-4cdc-49d9-9d5e-eb3703346548" providerId="AD"/>
  <p188:author id="{0D1DECE1-6595-65A7-527A-672924D33A24}" name="Treadwell, Lynn (MDH)" initials="T(" userId="S::lynn.treadwell@state.mn.us::567dd4d3-6172-42e5-992f-577433c0e5a6" providerId="AD"/>
  <p188:author id="{5C7718F2-CDA1-40DB-668E-AD08062FD36B}" name="Kathy Raleigh" initials="KR" userId="S::Kathy.Raleigh@state.mn.us::46c55de7-4cdc-49d9-9d5e-eb37033465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Rude-Young, CoriAhna (MPCA)" initials="RC(" lastIdx="5" clrIdx="32">
    <p:extLst>
      <p:ext uri="{19B8F6BF-5375-455C-9EA6-DF929625EA0E}">
        <p15:presenceInfo xmlns:p15="http://schemas.microsoft.com/office/powerpoint/2012/main" userId="S-1-5-21-883177862-1410090060-1543857936-16324" providerId="AD"/>
      </p:ext>
    </p:extLst>
  </p:cmAuthor>
  <p:cmAuthor id="1" name="Albertus Benham, Hannah" initials="ABH" lastIdx="108" clrIdx="23">
    <p:extLst>
      <p:ext uri="{19B8F6BF-5375-455C-9EA6-DF929625EA0E}">
        <p15:presenceInfo xmlns:p15="http://schemas.microsoft.com/office/powerpoint/2012/main" userId="Albertus Benham, Hannah" providerId="None"/>
      </p:ext>
    </p:extLst>
  </p:cmAuthor>
  <p:cmAuthor id="30" name="Broton, Darin (MPCA)" initials="B(" lastIdx="4" clrIdx="33">
    <p:extLst>
      <p:ext uri="{19B8F6BF-5375-455C-9EA6-DF929625EA0E}">
        <p15:presenceInfo xmlns:p15="http://schemas.microsoft.com/office/powerpoint/2012/main" userId="S::darin.broton@state.mn.us::26a83d6c-e4a9-4a5f-8106-5c695ee8dc89" providerId="AD"/>
      </p:ext>
    </p:extLst>
  </p:cmAuthor>
  <p:cmAuthor id="2" name="Kaufenberg, Elizabeth (MPCA)" initials="KE(" lastIdx="202" clrIdx="1"/>
  <p:cmAuthor id="3" name="Albertus Benham, Hannah" initials="AH" lastIdx="7" clrIdx="2"/>
  <p:cmAuthor id="4" name="Johnson, Susan (MPCA)" initials="JS(" lastIdx="12" clrIdx="11">
    <p:extLst>
      <p:ext uri="{19B8F6BF-5375-455C-9EA6-DF929625EA0E}">
        <p15:presenceInfo xmlns:p15="http://schemas.microsoft.com/office/powerpoint/2012/main" userId="S-1-5-21-883177862-1410090060-1543857936-2093" providerId="AD"/>
      </p:ext>
    </p:extLst>
  </p:cmAuthor>
  <p:cmAuthor id="5" name="Kaufenberg, Elizabeth (MPCA)" initials="K(" lastIdx="12" clrIdx="28">
    <p:extLst>
      <p:ext uri="{19B8F6BF-5375-455C-9EA6-DF929625EA0E}">
        <p15:presenceInfo xmlns:p15="http://schemas.microsoft.com/office/powerpoint/2012/main" userId="S::elizabeth.kaufenberg@state.mn.us::93cc6fc6-af5c-4a1d-b134-f7b2dc6cdce2" providerId="AD"/>
      </p:ext>
    </p:extLst>
  </p:cmAuthor>
  <p:cmAuthor id="6" name="Smith, Walker (MPCA)" initials="S(" lastIdx="2" clrIdx="5"/>
  <p:cmAuthor id="7" name="Terill Hollweg" initials="TH" lastIdx="18" clrIdx="7"/>
  <p:cmAuthor id="8" name="Mark Lorie" initials="ML" lastIdx="23" clrIdx="8">
    <p:extLst>
      <p:ext uri="{19B8F6BF-5375-455C-9EA6-DF929625EA0E}">
        <p15:presenceInfo xmlns:p15="http://schemas.microsoft.com/office/powerpoint/2012/main" userId="S-1-5-21-4161449151-3199555679-2224323722-74936" providerId="AD"/>
      </p:ext>
    </p:extLst>
  </p:cmAuthor>
  <p:cmAuthor id="9" name="Microsoft account" initials="Ma" lastIdx="4" clrIdx="9">
    <p:extLst>
      <p:ext uri="{19B8F6BF-5375-455C-9EA6-DF929625EA0E}">
        <p15:presenceInfo xmlns:p15="http://schemas.microsoft.com/office/powerpoint/2012/main" userId="94b74c9bcb01f268" providerId="Windows Live"/>
      </p:ext>
    </p:extLst>
  </p:cmAuthor>
  <p:cmAuthor id="10" name="Shalene Thomas" initials="ST" lastIdx="9" clrIdx="10">
    <p:extLst>
      <p:ext uri="{19B8F6BF-5375-455C-9EA6-DF929625EA0E}">
        <p15:presenceInfo xmlns:p15="http://schemas.microsoft.com/office/powerpoint/2012/main" userId="Shalene Thomas" providerId="None"/>
      </p:ext>
    </p:extLst>
  </p:cmAuthor>
  <p:cmAuthor id="11" name="Krueger, Gary (MPCA)" initials="K(" lastIdx="5" clrIdx="12">
    <p:extLst>
      <p:ext uri="{19B8F6BF-5375-455C-9EA6-DF929625EA0E}">
        <p15:presenceInfo xmlns:p15="http://schemas.microsoft.com/office/powerpoint/2012/main" userId="S::gary.krueger@state.mn.us::adbeaa8f-e2e0-4223-a70a-7932acb56f53" providerId="AD"/>
      </p:ext>
    </p:extLst>
  </p:cmAuthor>
  <p:cmAuthor id="12" name="Heather Hosterman" initials="HH" lastIdx="3" clrIdx="13">
    <p:extLst>
      <p:ext uri="{19B8F6BF-5375-455C-9EA6-DF929625EA0E}">
        <p15:presenceInfo xmlns:p15="http://schemas.microsoft.com/office/powerpoint/2012/main" userId="S::heather_hosterman_abtassoc.com#ext#@mn365.onmicrosoft.com::083d587b-af17-400c-a8f4-f08f6f1ee870" providerId="AD"/>
      </p:ext>
    </p:extLst>
  </p:cmAuthor>
  <p:cmAuthor id="13" name="Heather Hosterman" initials="HH [2]" lastIdx="41" clrIdx="14">
    <p:extLst>
      <p:ext uri="{19B8F6BF-5375-455C-9EA6-DF929625EA0E}">
        <p15:presenceInfo xmlns:p15="http://schemas.microsoft.com/office/powerpoint/2012/main" userId="S-1-5-21-4161449151-3199555679-2224323722-46395" providerId="AD"/>
      </p:ext>
    </p:extLst>
  </p:cmAuthor>
  <p:cmAuthor id="14" name="Jennifer Peers" initials="JP" lastIdx="3" clrIdx="15">
    <p:extLst>
      <p:ext uri="{19B8F6BF-5375-455C-9EA6-DF929625EA0E}">
        <p15:presenceInfo xmlns:p15="http://schemas.microsoft.com/office/powerpoint/2012/main" userId="S::jennifer_hazen_hotmail.com#ext#@mn365.onmicrosoft.com::84314d3b-9202-406c-822e-31f5ba1a118b" providerId="AD"/>
      </p:ext>
    </p:extLst>
  </p:cmAuthor>
  <p:cmAuthor id="15" name="Daugherty, Erin" initials="DE" lastIdx="6" clrIdx="16">
    <p:extLst>
      <p:ext uri="{19B8F6BF-5375-455C-9EA6-DF929625EA0E}">
        <p15:presenceInfo xmlns:p15="http://schemas.microsoft.com/office/powerpoint/2012/main" userId="S::erin.daugherty_woodplc.com#ext#@mn365.onmicrosoft.com::b17b949f-c9b3-4e97-9b11-8630a674d010" providerId="AD"/>
      </p:ext>
    </p:extLst>
  </p:cmAuthor>
  <p:cmAuthor id="16" name="Thomas, Shalene" initials="TS" lastIdx="4" clrIdx="17">
    <p:extLst>
      <p:ext uri="{19B8F6BF-5375-455C-9EA6-DF929625EA0E}">
        <p15:presenceInfo xmlns:p15="http://schemas.microsoft.com/office/powerpoint/2012/main" userId="S::shalene.thomas_woodplc.com#ext#@mn365.onmicrosoft.com::23037d5d-0a1d-4dcc-9b23-74351e7265b5" providerId="AD"/>
      </p:ext>
    </p:extLst>
  </p:cmAuthor>
  <p:cmAuthor id="17" name="Daugherty, Erin" initials="DE [2]" lastIdx="1" clrIdx="18">
    <p:extLst>
      <p:ext uri="{19B8F6BF-5375-455C-9EA6-DF929625EA0E}">
        <p15:presenceInfo xmlns:p15="http://schemas.microsoft.com/office/powerpoint/2012/main" userId="Daugherty, Erin" providerId="None"/>
      </p:ext>
    </p:extLst>
  </p:cmAuthor>
  <p:cmAuthor id="18" name="Dahlmeier, Andri (MPCA)" initials="D(" lastIdx="29" clrIdx="19">
    <p:extLst>
      <p:ext uri="{19B8F6BF-5375-455C-9EA6-DF929625EA0E}">
        <p15:presenceInfo xmlns:p15="http://schemas.microsoft.com/office/powerpoint/2012/main" userId="S::andri.dahlmeier@state.mn.us::99d792af-1700-4b3a-a73a-eee75c39a3ec" providerId="AD"/>
      </p:ext>
    </p:extLst>
  </p:cmAuthor>
  <p:cmAuthor id="19" name="Hamrick, Brian" initials="HB" lastIdx="4" clrIdx="20">
    <p:extLst>
      <p:ext uri="{19B8F6BF-5375-455C-9EA6-DF929625EA0E}">
        <p15:presenceInfo xmlns:p15="http://schemas.microsoft.com/office/powerpoint/2012/main" userId="S::brian.hamrick_woodplc.com#ext#@mn365.onmicrosoft.com::0e1135c1-01ef-4740-816e-97c352bbcc7c" providerId="AD"/>
      </p:ext>
    </p:extLst>
  </p:cmAuthor>
  <p:cmAuthor id="20" name="Giernet, Jeanne (MPCA)" initials="G(" lastIdx="4" clrIdx="21">
    <p:extLst>
      <p:ext uri="{19B8F6BF-5375-455C-9EA6-DF929625EA0E}">
        <p15:presenceInfo xmlns:p15="http://schemas.microsoft.com/office/powerpoint/2012/main" userId="S::jeanne.giernet@state.mn.us::9783a504-224a-479f-8d87-956b4485b94e" providerId="AD"/>
      </p:ext>
    </p:extLst>
  </p:cmAuthor>
  <p:cmAuthor id="21" name="Elizabeth Kaufenberg" initials="EK" lastIdx="14" clrIdx="22">
    <p:extLst>
      <p:ext uri="{19B8F6BF-5375-455C-9EA6-DF929625EA0E}">
        <p15:presenceInfo xmlns:p15="http://schemas.microsoft.com/office/powerpoint/2012/main" userId="S-1-5-21-883177862-1410090060-1543857936-30011" providerId="AD"/>
      </p:ext>
    </p:extLst>
  </p:cmAuthor>
  <p:cmAuthor id="22" name="Dahlmeier, Andri (MPCA)" initials="DA(" lastIdx="23" clrIdx="24">
    <p:extLst>
      <p:ext uri="{19B8F6BF-5375-455C-9EA6-DF929625EA0E}">
        <p15:presenceInfo xmlns:p15="http://schemas.microsoft.com/office/powerpoint/2012/main" userId="S-1-5-21-883177862-1410090060-1543857936-33701" providerId="AD"/>
      </p:ext>
    </p:extLst>
  </p:cmAuthor>
  <p:cmAuthor id="23" name="Koudelka, Kirk (MPCA)" initials="KK(" lastIdx="130" clrIdx="25">
    <p:extLst>
      <p:ext uri="{19B8F6BF-5375-455C-9EA6-DF929625EA0E}">
        <p15:presenceInfo xmlns:p15="http://schemas.microsoft.com/office/powerpoint/2012/main" userId="S::Kirk.Koudelka@state.mn.us::856485a2-d180-44d1-820f-ed8eec33c8ef" providerId="AD"/>
      </p:ext>
    </p:extLst>
  </p:cmAuthor>
  <p:cmAuthor id="24" name="Higgins, Rebecca (MPCA)" initials="H(" lastIdx="2" clrIdx="26">
    <p:extLst>
      <p:ext uri="{19B8F6BF-5375-455C-9EA6-DF929625EA0E}">
        <p15:presenceInfo xmlns:p15="http://schemas.microsoft.com/office/powerpoint/2012/main" userId="S::rebecca.higgins@state.mn.us::7655c326-cd0b-4ed6-8639-390f0386835c" providerId="AD"/>
      </p:ext>
    </p:extLst>
  </p:cmAuthor>
  <p:cmAuthor id="25" name="Mark Lorie" initials="ML [2]" lastIdx="7" clrIdx="27">
    <p:extLst>
      <p:ext uri="{19B8F6BF-5375-455C-9EA6-DF929625EA0E}">
        <p15:presenceInfo xmlns:p15="http://schemas.microsoft.com/office/powerpoint/2012/main" userId="S::Mark_Lorie@abtassoc.com::8ca26538-ff78-4e3a-8912-8adc2be13ca5" providerId="AD"/>
      </p:ext>
    </p:extLst>
  </p:cmAuthor>
  <p:cmAuthor id="26" name="Johnson, Susan (MPCA)" initials="J(" lastIdx="1" clrIdx="29">
    <p:extLst>
      <p:ext uri="{19B8F6BF-5375-455C-9EA6-DF929625EA0E}">
        <p15:presenceInfo xmlns:p15="http://schemas.microsoft.com/office/powerpoint/2012/main" userId="S::susan.johnson@state.mn.us::a1af2122-2219-4c6c-9393-13d579726bcf" providerId="AD"/>
      </p:ext>
    </p:extLst>
  </p:cmAuthor>
  <p:cmAuthor id="27" name="Rude-Young, CoriAhna (MPCA)" initials="R(" lastIdx="9" clrIdx="30">
    <p:extLst>
      <p:ext uri="{19B8F6BF-5375-455C-9EA6-DF929625EA0E}">
        <p15:presenceInfo xmlns:p15="http://schemas.microsoft.com/office/powerpoint/2012/main" userId="S::coriahna.rude-young@state.mn.us::fd89e443-dc2e-4866-a465-652d7a594b6a" providerId="AD"/>
      </p:ext>
    </p:extLst>
  </p:cmAuthor>
  <p:cmAuthor id="28" name="Mark Lorie" initials="ML [3]" lastIdx="2" clrIdx="31">
    <p:extLst>
      <p:ext uri="{19B8F6BF-5375-455C-9EA6-DF929625EA0E}">
        <p15:presenceInfo xmlns:p15="http://schemas.microsoft.com/office/powerpoint/2012/main" userId="S::mark_lorie_abtassoc.com#ext#@mn365.onmicrosoft.com::c24a5583-4d98-4acd-8f4e-49f37df377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C"/>
    <a:srgbClr val="003865"/>
    <a:srgbClr val="D85E28"/>
    <a:srgbClr val="CBCED3"/>
    <a:srgbClr val="E7E8EA"/>
    <a:srgbClr val="5D295F"/>
    <a:srgbClr val="000000"/>
    <a:srgbClr val="00203A"/>
    <a:srgbClr val="003058"/>
    <a:srgbClr val="001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32" autoAdjust="0"/>
  </p:normalViewPr>
  <p:slideViewPr>
    <p:cSldViewPr snapToGrid="0">
      <p:cViewPr varScale="1">
        <p:scale>
          <a:sx n="80" d="100"/>
          <a:sy n="80" d="100"/>
        </p:scale>
        <p:origin x="175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5/9/2022</a:t>
            </a:fld>
            <a:endParaRPr lang="en-US">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5/9/2022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D7009-7053-024B-B761-370FAC571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330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Environmental justice involves working to ensure all Minnesotans not only have equal protection from environmental harms, but also have their voice represented in decision making with respect to the development, implementation, and enforcement of environmental laws, regulations, and policies.</a:t>
            </a:r>
          </a:p>
          <a:p>
            <a:pPr algn="l"/>
            <a:r>
              <a:rPr lang="en-US" b="0" i="0" dirty="0">
                <a:solidFill>
                  <a:srgbClr val="333333"/>
                </a:solidFill>
                <a:effectLst/>
                <a:latin typeface="Helvetica Neue"/>
              </a:rPr>
              <a:t>Environmental justice is a key component to advancing health equity. Thus, the social determinants of health that are related to health equity are also important for understanding and advancing environmental justice. </a:t>
            </a:r>
          </a:p>
          <a:p>
            <a:pPr marL="0" indent="0">
              <a:spcBef>
                <a:spcPts val="1000"/>
              </a:spcBef>
              <a:spcAft>
                <a:spcPts val="1000"/>
              </a:spcAft>
              <a:buFont typeface="Arial"/>
              <a:buNone/>
            </a:pPr>
            <a:endParaRPr lang="en-US" dirty="0">
              <a:latin typeface="NeueHaasGroteskText Std"/>
            </a:endParaRPr>
          </a:p>
          <a:p>
            <a:pPr marL="0" marR="0">
              <a:spcBef>
                <a:spcPts val="600"/>
              </a:spcBef>
              <a:spcAft>
                <a:spcPts val="600"/>
              </a:spcAft>
            </a:pPr>
            <a:r>
              <a:rPr lang="en-US" sz="1200" dirty="0">
                <a:effectLst/>
                <a:latin typeface="Calibri" panose="020F0502020204030204" pitchFamily="34" charset="0"/>
                <a:ea typeface="Calibri" panose="020F0502020204030204" pitchFamily="34" charset="0"/>
                <a:cs typeface="Calibri" panose="020F0502020204030204" pitchFamily="34" charset="0"/>
              </a:rPr>
              <a:t>Due to structural inequities from environmental injustice (e.g., institutional systems and policies), people living near high-traffic roads and heavy industry can experience heavy local source air pollution exposures. Communities that live, work, and gather in less-polluted areas often fare better.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This unequal air pollution burden, together with higher underlying rates of lung, heart, and other health conditions can lead to disparate health outcomes for BIPOC communities, people living in poverty or with a disability and individuals without health insurance.</a:t>
            </a:r>
          </a:p>
          <a:p>
            <a:pPr marL="0" indent="0">
              <a:spcBef>
                <a:spcPts val="1000"/>
              </a:spcBef>
              <a:spcAft>
                <a:spcPts val="1000"/>
              </a:spcAft>
              <a:buFont typeface="Arial"/>
              <a:buNone/>
            </a:pPr>
            <a:endParaRPr lang="en-US" dirty="0">
              <a:latin typeface="NeueHaasGroteskText Std"/>
            </a:endParaRPr>
          </a:p>
          <a:p>
            <a:pPr marL="0" indent="0">
              <a:spcBef>
                <a:spcPts val="1000"/>
              </a:spcBef>
              <a:spcAft>
                <a:spcPts val="1000"/>
              </a:spcAft>
              <a:buFont typeface="Arial"/>
              <a:buNone/>
            </a:pPr>
            <a:endParaRPr lang="en-US" dirty="0">
              <a:latin typeface="NeueHaasGroteskText Std"/>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a:p>
        </p:txBody>
      </p:sp>
    </p:spTree>
    <p:extLst>
      <p:ext uri="{BB962C8B-B14F-4D97-AF65-F5344CB8AC3E}">
        <p14:creationId xmlns:p14="http://schemas.microsoft.com/office/powerpoint/2010/main" val="10495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1000"/>
              </a:spcAft>
              <a:buClrTx/>
              <a:buSzTx/>
              <a:buFont typeface="Arial"/>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is an observable trend where the highest estimated rates of air pollution-related death and disease are found in neighborhoods with the largest percentage of Black, Indigenous and People of Color (BIPOC), low-income and uninsured residents, and people who live with a disability. For example, zip codes with the largest percentage of BIPOC residents had more than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five times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rate of asthma emergency room visits related to air pollution compared to areas with more white residents.</a:t>
            </a:r>
          </a:p>
          <a:p>
            <a:pPr marL="0" indent="0">
              <a:spcBef>
                <a:spcPts val="1000"/>
              </a:spcBef>
              <a:spcAft>
                <a:spcPts val="1000"/>
              </a:spcAft>
              <a:buFont typeface="Arial"/>
              <a:buNone/>
            </a:pPr>
            <a:endParaRPr lang="en-US" dirty="0">
              <a:latin typeface="NeueHaasGroteskText Std"/>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a:p>
        </p:txBody>
      </p:sp>
    </p:spTree>
    <p:extLst>
      <p:ext uri="{BB962C8B-B14F-4D97-AF65-F5344CB8AC3E}">
        <p14:creationId xmlns:p14="http://schemas.microsoft.com/office/powerpoint/2010/main" val="118005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non-fatal but serious health impacts of air pollution vary across Greater Minnesota cities’ zip codes depending on poverty, BIPOC, </a:t>
            </a:r>
            <a:r>
              <a:rPr lang="en-US" dirty="0" err="1"/>
              <a:t>uninsurance</a:t>
            </a:r>
            <a:r>
              <a:rPr lang="en-US" dirty="0"/>
              <a:t>, and disability levels. This analysis shows rates of hospitalizations and emergency department visits attributable to ozone exhibit similar patterns for each of these demographic indicators. Areas with higher poverty, higher BIPOC populations, higher levels of </a:t>
            </a:r>
            <a:r>
              <a:rPr lang="en-US" dirty="0" err="1"/>
              <a:t>uninsurance</a:t>
            </a:r>
            <a:r>
              <a:rPr lang="en-US" dirty="0"/>
              <a:t> or higher disability rankings each show increasing attributable rates for every estimated health impact</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a:p>
        </p:txBody>
      </p:sp>
    </p:spTree>
    <p:extLst>
      <p:ext uri="{BB962C8B-B14F-4D97-AF65-F5344CB8AC3E}">
        <p14:creationId xmlns:p14="http://schemas.microsoft.com/office/powerpoint/2010/main" val="253834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1000"/>
              </a:spcAft>
              <a:buClrTx/>
              <a:buSzTx/>
              <a:buFont typeface="Arial"/>
              <a:buNone/>
              <a:tabLst/>
              <a:defRPr/>
            </a:pPr>
            <a:r>
              <a:rPr lang="en-US" sz="1200" dirty="0">
                <a:ea typeface="+mn-lt"/>
                <a:cs typeface="+mn-lt"/>
              </a:rPr>
              <a:t>Air pollution reduction is one way to address structural barriers to health </a:t>
            </a:r>
          </a:p>
          <a:p>
            <a:pPr marL="0" indent="0">
              <a:spcBef>
                <a:spcPts val="1000"/>
              </a:spcBef>
              <a:spcAft>
                <a:spcPts val="1000"/>
              </a:spcAft>
              <a:buFont typeface="Arial"/>
              <a:buNone/>
            </a:pPr>
            <a:endParaRPr lang="en-US" dirty="0">
              <a:latin typeface="NeueHaasGroteskText Std"/>
            </a:endParaRPr>
          </a:p>
          <a:p>
            <a:pPr marL="0" marR="0" lvl="0" indent="0" algn="l" defTabSz="914400" rtl="0" eaLnBrk="1" fontAlgn="auto" latinLnBrk="0" hangingPunct="1">
              <a:lnSpc>
                <a:spcPct val="100000"/>
              </a:lnSpc>
              <a:spcBef>
                <a:spcPts val="1000"/>
              </a:spcBef>
              <a:spcAft>
                <a:spcPts val="1000"/>
              </a:spcAft>
              <a:buClrTx/>
              <a:buSzTx/>
              <a:buFont typeface="Arial"/>
              <a:buNone/>
              <a:tabLst/>
              <a:defRPr/>
            </a:pPr>
            <a:r>
              <a:rPr lang="en-US" sz="1200" dirty="0">
                <a:ea typeface="+mn-lt"/>
                <a:cs typeface="+mn-lt"/>
              </a:rPr>
              <a:t>Reducing local air pollution further could avoid almost 200 premature deaths, based on this simulation</a:t>
            </a:r>
          </a:p>
          <a:p>
            <a:pPr marL="0" indent="0">
              <a:spcBef>
                <a:spcPts val="1000"/>
              </a:spcBef>
              <a:spcAft>
                <a:spcPts val="1000"/>
              </a:spcAft>
              <a:buFont typeface="Arial"/>
              <a:buNone/>
            </a:pPr>
            <a:endParaRPr lang="en-US" dirty="0">
              <a:latin typeface="NeueHaasGroteskText Std"/>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a:p>
        </p:txBody>
      </p:sp>
    </p:spTree>
    <p:extLst>
      <p:ext uri="{BB962C8B-B14F-4D97-AF65-F5344CB8AC3E}">
        <p14:creationId xmlns:p14="http://schemas.microsoft.com/office/powerpoint/2010/main" val="19202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D7009-7053-024B-B761-370FAC571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99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eueHaasGroteskText Std"/>
              </a:rPr>
              <a:t>Today we will be presenting the recent release of two new reports/data briefs that look at the impacts of air quality and health</a:t>
            </a:r>
          </a:p>
          <a:p>
            <a:r>
              <a:rPr lang="en-US" dirty="0">
                <a:latin typeface="NeueHaasGroteskText Std"/>
              </a:rPr>
              <a:t>This work is the outgrowth of a broader collaboration on an interagency joint </a:t>
            </a:r>
            <a:r>
              <a:rPr lang="en-US" b="1" dirty="0">
                <a:latin typeface="NeueHaasGroteskText Std"/>
              </a:rPr>
              <a:t>initiative </a:t>
            </a:r>
            <a:r>
              <a:rPr lang="en-US" dirty="0">
                <a:latin typeface="NeueHaasGroteskText Std"/>
              </a:rPr>
              <a:t>(funded by the legislature beginning in 2013)..... bridging data and expertise on this intersection between air and health. </a:t>
            </a:r>
          </a:p>
          <a:p>
            <a:endParaRPr lang="en-US" dirty="0">
              <a:latin typeface="NeueHaasGroteskText Std"/>
            </a:endParaRPr>
          </a:p>
          <a:p>
            <a:pPr marL="0" indent="0">
              <a:spcBef>
                <a:spcPts val="0"/>
              </a:spcBef>
              <a:spcAft>
                <a:spcPts val="1200"/>
              </a:spcAft>
              <a:buFont typeface="Arial" panose="020B0604020202020204" pitchFamily="34" charset="0"/>
              <a:buNone/>
            </a:pPr>
            <a:r>
              <a:rPr lang="en-US" sz="1400" b="1" dirty="0">
                <a:cs typeface="Calibri"/>
              </a:rPr>
              <a:t>The reports respond to longstanding community and policy-maker concerns</a:t>
            </a:r>
            <a:endParaRPr lang="en-US" sz="1400" dirty="0">
              <a:cs typeface="Calibri"/>
            </a:endParaRPr>
          </a:p>
          <a:p>
            <a:pPr marL="342900" indent="-342900">
              <a:spcBef>
                <a:spcPts val="0"/>
              </a:spcBef>
              <a:spcAft>
                <a:spcPts val="1200"/>
              </a:spcAft>
            </a:pPr>
            <a:r>
              <a:rPr lang="en-US" sz="1200" dirty="0">
                <a:cs typeface="Calibri"/>
              </a:rPr>
              <a:t>Air pollution and environmental injustice in urban areas </a:t>
            </a:r>
            <a:endParaRPr lang="en-US" dirty="0">
              <a:cs typeface="Calibri"/>
            </a:endParaRPr>
          </a:p>
          <a:p>
            <a:pPr marL="342900" indent="-342900">
              <a:spcBef>
                <a:spcPts val="0"/>
              </a:spcBef>
              <a:spcAft>
                <a:spcPts val="1200"/>
              </a:spcAft>
            </a:pPr>
            <a:r>
              <a:rPr lang="en-US" sz="1200" dirty="0">
                <a:cs typeface="Calibri"/>
              </a:rPr>
              <a:t>Health inequities related to structural racism and other social determinants of health</a:t>
            </a:r>
          </a:p>
          <a:p>
            <a:endParaRPr lang="en-US" dirty="0"/>
          </a:p>
          <a:p>
            <a:r>
              <a:rPr lang="en-US" sz="1200" b="1" dirty="0">
                <a:cs typeface="Calibri"/>
              </a:rPr>
              <a:t>Outcomes from the previous two reports: </a:t>
            </a:r>
            <a:endParaRPr lang="en-US" dirty="0"/>
          </a:p>
          <a:p>
            <a:r>
              <a:rPr lang="en-US" b="0" i="0" dirty="0">
                <a:solidFill>
                  <a:srgbClr val="1A1818"/>
                </a:solidFill>
                <a:effectLst/>
                <a:latin typeface="ff-meta-serif-web-pro"/>
              </a:rPr>
              <a:t>The state’s Clean Cars rule means more electric vehicles and less exhaust fumes, </a:t>
            </a:r>
          </a:p>
          <a:p>
            <a:r>
              <a:rPr lang="en-US" b="0" i="0" dirty="0">
                <a:solidFill>
                  <a:srgbClr val="1A1818"/>
                </a:solidFill>
                <a:effectLst/>
                <a:latin typeface="ff-meta-serif-web-pro"/>
              </a:rPr>
              <a:t>and funds from a federal pollution settlement with Volkswagen are being used to build car charging stations and electrify school bus fleets</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a:p>
        </p:txBody>
      </p:sp>
    </p:spTree>
    <p:extLst>
      <p:ext uri="{BB962C8B-B14F-4D97-AF65-F5344CB8AC3E}">
        <p14:creationId xmlns:p14="http://schemas.microsoft.com/office/powerpoint/2010/main" val="71001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Air pollution is associated with a variety of harmful respiratory and cardiovascular effects, including asthma, pneumonia, bronchitis, and heart attacks. The severity of these effects varies depending on the type of the pollutant, level of exposure, and individual susceptibility.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a:p>
        </p:txBody>
      </p:sp>
    </p:spTree>
    <p:extLst>
      <p:ext uri="{BB962C8B-B14F-4D97-AF65-F5344CB8AC3E}">
        <p14:creationId xmlns:p14="http://schemas.microsoft.com/office/powerpoint/2010/main" val="286837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rPr>
              <a:t>The World Health Organization estimates that globally outdoor air pollution kills 4.2 million people annually.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i="1" kern="1200" baseline="0" dirty="0">
              <a:solidFill>
                <a:schemeClr val="tx1"/>
              </a:solidFill>
              <a:effectLst/>
              <a:latin typeface="Calibri" panose="020F0502020204030204" pitchFamily="34" charset="0"/>
              <a:ea typeface="+mn-ea"/>
              <a:cs typeface="+mn-cs"/>
            </a:endParaRPr>
          </a:p>
          <a:p>
            <a:pPr algn="l"/>
            <a:r>
              <a:rPr lang="en-US" b="0" i="0" dirty="0">
                <a:solidFill>
                  <a:srgbClr val="333333"/>
                </a:solidFill>
                <a:effectLst/>
                <a:latin typeface="Helvetica Neue"/>
              </a:rPr>
              <a:t>PM</a:t>
            </a:r>
            <a:r>
              <a:rPr lang="en-US" b="0" i="0" baseline="-25000" dirty="0">
                <a:solidFill>
                  <a:srgbClr val="333333"/>
                </a:solidFill>
                <a:effectLst/>
                <a:latin typeface="Helvetica Neue"/>
              </a:rPr>
              <a:t>2.5</a:t>
            </a:r>
            <a:r>
              <a:rPr lang="en-US" b="0" i="0" dirty="0">
                <a:solidFill>
                  <a:srgbClr val="333333"/>
                </a:solidFill>
                <a:effectLst/>
                <a:latin typeface="Helvetica Neue"/>
              </a:rPr>
              <a:t> is a mixture of small particles and liquid droplets smaller than 2.5 microns in diameter. PM</a:t>
            </a:r>
            <a:r>
              <a:rPr lang="en-US" b="0" i="0" baseline="-25000" dirty="0">
                <a:solidFill>
                  <a:srgbClr val="333333"/>
                </a:solidFill>
                <a:effectLst/>
                <a:latin typeface="Helvetica Neue"/>
              </a:rPr>
              <a:t>2.5</a:t>
            </a:r>
            <a:r>
              <a:rPr lang="en-US" b="0" i="0" dirty="0">
                <a:solidFill>
                  <a:srgbClr val="333333"/>
                </a:solidFill>
                <a:effectLst/>
                <a:latin typeface="Helvetica Neue"/>
              </a:rPr>
              <a:t> is released when coal, gasoline, diesel fuels, wood and other fuels are burned. PM</a:t>
            </a:r>
            <a:r>
              <a:rPr lang="en-US" b="0" i="0" baseline="-25000" dirty="0">
                <a:solidFill>
                  <a:srgbClr val="333333"/>
                </a:solidFill>
                <a:effectLst/>
                <a:latin typeface="Helvetica Neue"/>
              </a:rPr>
              <a:t>2.5</a:t>
            </a:r>
            <a:r>
              <a:rPr lang="en-US" b="0" i="0" dirty="0">
                <a:solidFill>
                  <a:srgbClr val="333333"/>
                </a:solidFill>
                <a:effectLst/>
                <a:latin typeface="Helvetica Neue"/>
              </a:rPr>
              <a:t> is also created by chemical reactions between other pollutants in the air. PM</a:t>
            </a:r>
            <a:r>
              <a:rPr lang="en-US" b="0" i="0" baseline="-25000" dirty="0">
                <a:solidFill>
                  <a:srgbClr val="333333"/>
                </a:solidFill>
                <a:effectLst/>
                <a:latin typeface="Helvetica Neue"/>
              </a:rPr>
              <a:t>2.5</a:t>
            </a:r>
            <a:r>
              <a:rPr lang="en-US" b="0" i="0" dirty="0">
                <a:solidFill>
                  <a:srgbClr val="333333"/>
                </a:solidFill>
                <a:effectLst/>
                <a:latin typeface="Helvetica Neue"/>
              </a:rPr>
              <a:t> is released by tobacco smoke and home heating sources, such as wood burning stoves, fireplaces and wildfires</a:t>
            </a:r>
          </a:p>
          <a:p>
            <a:pPr algn="l"/>
            <a:endParaRPr lang="en-US" b="0" i="0" dirty="0">
              <a:solidFill>
                <a:srgbClr val="333333"/>
              </a:solidFill>
              <a:effectLst/>
              <a:latin typeface="Helvetica Neue"/>
            </a:endParaRP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Ground-level ozone is created through a series of reactions between nitrogen oxides (NOx) and volatile organic compounds (VOCs) mixing in the presence of heat and sunlight On hot, sunny summer days, however, ozone concentrations can rise to unhealthy levels.</a:t>
            </a:r>
          </a:p>
          <a:p>
            <a:pPr algn="l"/>
            <a:r>
              <a:rPr lang="en-US" b="0" i="0" dirty="0">
                <a:solidFill>
                  <a:srgbClr val="333333"/>
                </a:solidFill>
                <a:effectLst/>
                <a:latin typeface="Helvetica Neue"/>
              </a:rPr>
              <a:t>Sources of pollutants that form ozone include gasoline and diesel vehicles, construction equipment, and electric utilities. Additionally, paints, solvents, and glues/adhesives contain chemicals that may form ozone.</a:t>
            </a:r>
          </a:p>
          <a:p>
            <a:pPr algn="l"/>
            <a:endParaRPr lang="en-US" b="0" i="0" dirty="0">
              <a:solidFill>
                <a:srgbClr val="333333"/>
              </a:solidFill>
              <a:effectLst/>
              <a:latin typeface="Helvetica Neu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94390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1000"/>
              </a:spcAft>
            </a:pPr>
            <a:r>
              <a:rPr lang="en-US" dirty="0">
                <a:latin typeface="NeueHaasGroteskText Std"/>
              </a:rPr>
              <a:t>The overall goals of these analyses were to describe the impact on communities and add to the body of evidence related to the experience of at-risk populations. </a:t>
            </a:r>
          </a:p>
          <a:p>
            <a:pPr>
              <a:spcBef>
                <a:spcPts val="1000"/>
              </a:spcBef>
              <a:spcAft>
                <a:spcPts val="1000"/>
              </a:spcAft>
            </a:pPr>
            <a:endParaRPr lang="en-US" dirty="0">
              <a:latin typeface="NeueHaasGroteskText Std"/>
            </a:endParaRPr>
          </a:p>
          <a:p>
            <a:pPr>
              <a:spcBef>
                <a:spcPts val="1000"/>
              </a:spcBef>
              <a:spcAft>
                <a:spcPts val="1000"/>
              </a:spcAft>
            </a:pPr>
            <a:endParaRPr lang="en-US" dirty="0"/>
          </a:p>
          <a:p>
            <a:r>
              <a:rPr lang="en-US" dirty="0">
                <a:latin typeface="NeueHaasGroteskText Std"/>
              </a:rPr>
              <a:t>These data briefs allow us to look at trends over time building on our work from the first reports, and we also incorporate a new analysis that provides a closer examination of the impacts of AP in greater MN cities</a:t>
            </a:r>
          </a:p>
          <a:p>
            <a:r>
              <a:rPr lang="en-US" dirty="0">
                <a:latin typeface="NeueHaasGroteskText Std"/>
              </a:rPr>
              <a:t>As air pollution poses a persistent PH threat .... we have expanded the work to include an equity analysis for non fatal heart and lung impacts, additionally examining the geographical impact for:</a:t>
            </a:r>
          </a:p>
          <a:p>
            <a:r>
              <a:rPr lang="en-US" sz="1200" dirty="0">
                <a:ea typeface="+mn-lt"/>
                <a:cs typeface="+mn-lt"/>
              </a:rPr>
              <a:t>BIPOC residents, people living in poverty, with a disability, or without health insurance</a:t>
            </a:r>
          </a:p>
          <a:p>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a:t>
            </a:r>
            <a:r>
              <a:rPr lang="en-US" dirty="0">
                <a:latin typeface="NeueHaasGroteskText Std"/>
              </a:rPr>
              <a:t>Ecological study geographic level analysis by zip code</a:t>
            </a:r>
            <a:r>
              <a:rPr lang="en-US" sz="1200" dirty="0">
                <a:ea typeface="+mn-lt"/>
                <a:cs typeface="+mn-lt"/>
              </a:rPr>
              <a: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323554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Landmark national studies that follow individuals over time and gain insight on the dose-response impact (or what we call the effect estimate)</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814976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1000"/>
              </a:spcAft>
            </a:pPr>
            <a:r>
              <a:rPr lang="en-US" dirty="0">
                <a:latin typeface="NeueHaasGroteskText Std"/>
              </a:rPr>
              <a:t>Our purpose is to show the general magnitude of the problem of air pollution and health. So, these data briefs are Health Impact Assessments where we used seminal peer reviewed, established studies alongside local data for a population based ecological framework</a:t>
            </a:r>
            <a:endParaRPr lang="en-US" dirty="0"/>
          </a:p>
          <a:p>
            <a:endParaRPr lang="en-US" dirty="0"/>
          </a:p>
          <a:p>
            <a:pPr>
              <a:defRPr/>
            </a:pPr>
            <a:endParaRPr lang="en-US" dirty="0">
              <a:latin typeface="NeueHaasGroteskText Std"/>
              <a:ea typeface="+mn-lt"/>
              <a:cs typeface="+mn-lt"/>
            </a:endParaRPr>
          </a:p>
          <a:p>
            <a:pPr>
              <a:defRPr/>
            </a:pPr>
            <a:r>
              <a:rPr lang="en-US" dirty="0">
                <a:latin typeface="NeueHaasGroteskText Std"/>
                <a:ea typeface="+mn-lt"/>
                <a:cs typeface="+mn-lt"/>
              </a:rPr>
              <a:t>(so.....again these are models that are not meant to </a:t>
            </a:r>
            <a:r>
              <a:rPr lang="en-US" sz="1200" dirty="0">
                <a:latin typeface="NeueHaasGroteskText Std"/>
                <a:ea typeface="+mn-lt"/>
                <a:cs typeface="+mn-lt"/>
              </a:rPr>
              <a:t>give precise estimates of the health burden of air </a:t>
            </a:r>
            <a:r>
              <a:rPr lang="en-US" dirty="0">
                <a:latin typeface="NeueHaasGroteskText Std"/>
                <a:ea typeface="+mn-lt"/>
                <a:cs typeface="+mn-lt"/>
              </a:rPr>
              <a:t>pollution- but the overall magnitude of the impacts</a:t>
            </a:r>
            <a:endParaRPr lang="en-US" sz="1200" dirty="0">
              <a:latin typeface="NeueHaasGroteskText Std"/>
              <a:ea typeface="+mn-lt"/>
              <a:cs typeface="+mn-lt"/>
            </a:endParaRPr>
          </a:p>
          <a:p>
            <a:pPr>
              <a:spcBef>
                <a:spcPts val="1000"/>
              </a:spcBef>
              <a:spcAft>
                <a:spcPts val="1000"/>
              </a:spcAft>
            </a:pPr>
            <a:endParaRPr lang="en-US" dirty="0"/>
          </a:p>
          <a:p>
            <a:pPr>
              <a:spcBef>
                <a:spcPts val="1000"/>
              </a:spcBef>
              <a:spcAft>
                <a:spcPts val="1000"/>
              </a:spcAft>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a:p>
        </p:txBody>
      </p:sp>
    </p:spTree>
    <p:extLst>
      <p:ext uri="{BB962C8B-B14F-4D97-AF65-F5344CB8AC3E}">
        <p14:creationId xmlns:p14="http://schemas.microsoft.com/office/powerpoint/2010/main" val="279061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a:p>
        </p:txBody>
      </p:sp>
    </p:spTree>
    <p:extLst>
      <p:ext uri="{BB962C8B-B14F-4D97-AF65-F5344CB8AC3E}">
        <p14:creationId xmlns:p14="http://schemas.microsoft.com/office/powerpoint/2010/main" val="214868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Between 2008 and 2015, fine particles (PM</a:t>
            </a:r>
            <a:r>
              <a:rPr lang="en-US" sz="1800" baseline="-25000" dirty="0">
                <a:effectLst/>
                <a:latin typeface="Calibri" panose="020F0502020204030204" pitchFamily="34" charset="0"/>
                <a:ea typeface="Times New Roman" panose="02020603050405020304" pitchFamily="18" charset="0"/>
                <a:cs typeface="Times New Roman" panose="02020603050405020304" pitchFamily="18" charset="0"/>
              </a:rPr>
              <a:t>2.5</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pollution improved by 30% and ozone pollution improved by nearly 10% in the metro. We know that even low levels of air pollution can adversely affect health and more for people who already have lung and heart conditions.</a:t>
            </a:r>
          </a:p>
          <a:p>
            <a:endParaRPr lang="en-US" dirty="0"/>
          </a:p>
          <a:p>
            <a:r>
              <a:rPr lang="en-US" dirty="0"/>
              <a:t>In 2015, we estimated that air pollution played a role in 10% of all deaths — about 1,600 — in the Twin Cities metro area. For comparison, Alzheimer’s disease caused a similar number of deaths in 2015 — about 1,700 — and was the sixth leading cause of death in Minnesota. </a:t>
            </a:r>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a:p>
        </p:txBody>
      </p:sp>
    </p:spTree>
    <p:extLst>
      <p:ext uri="{BB962C8B-B14F-4D97-AF65-F5344CB8AC3E}">
        <p14:creationId xmlns:p14="http://schemas.microsoft.com/office/powerpoint/2010/main" val="73216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p:txBody>
          <a:bodyPr/>
          <a:lstStyle/>
          <a:p>
            <a:fld id="{9FFEACF3-F57E-4C9E-97FE-54108F86ED74}" type="datetime1">
              <a:rPr lang="en-US" smtClean="0"/>
              <a:t>5/9/2022</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1920E-046A-4DE3-AF04-17E9055954B0}" type="datetime1">
              <a:rPr lang="en-US" smtClean="0"/>
              <a:t>5/9/2022</a:t>
            </a:fld>
            <a:endParaRPr lang="en-US"/>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FD486-D106-43E0-9086-2EE7C2991774}" type="datetime1">
              <a:rPr lang="en-US" smtClean="0"/>
              <a:t>5/9/2022</a:t>
            </a:fld>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p:spPr>
        <p:txBody>
          <a:bodyPr/>
          <a:lstStyle/>
          <a:p>
            <a:fld id="{4CCF0412-CA69-4447-8EB1-6F5DEB6B1856}"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4C178E2D-D20C-4F6D-BFB1-038AF5CACC23}"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F5176F-EAB4-45AD-AB98-B33FBC7B92F5}"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CBDFCCD7-AC54-4D6D-AEDD-89513ED5C9DE}" type="datetime1">
              <a:rPr lang="en-US" smtClean="0"/>
              <a:t>5/9/2022</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F0C5D4A-F1DB-433D-AEB0-5DB10ECFC4CC}"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50F9B74-6743-4BA0-8D11-4297DC5B130D}"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9FC330-7BDB-4C6D-96C2-07D08B2C3844}" type="datetime1">
              <a:rPr lang="en-US" smtClean="0"/>
              <a:t>5/9/2022</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3" name="Date Placeholder 2"/>
          <p:cNvSpPr>
            <a:spLocks noGrp="1"/>
          </p:cNvSpPr>
          <p:nvPr>
            <p:ph type="dt" sz="half" idx="10"/>
          </p:nvPr>
        </p:nvSpPr>
        <p:spPr/>
        <p:txBody>
          <a:bodyPr/>
          <a:lstStyle/>
          <a:p>
            <a:fld id="{457425FF-5AC8-4CA3-8541-1F13D62B83F6}" type="datetime1">
              <a:rPr lang="en-US" smtClean="0"/>
              <a:t>5/9/2022</a:t>
            </a:fld>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p:txBody>
          <a:bodyPr/>
          <a:lstStyle/>
          <a:p>
            <a:fld id="{F1702060-84E0-424E-A031-93770C31AF5D}" type="datetime1">
              <a:rPr lang="en-US" smtClean="0"/>
              <a:t>5/9/2022</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a:p>
        </p:txBody>
      </p:sp>
      <p:pic>
        <p:nvPicPr>
          <p:cNvPr id="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3" name="Date Placeholder 2"/>
          <p:cNvSpPr>
            <a:spLocks noGrp="1"/>
          </p:cNvSpPr>
          <p:nvPr>
            <p:ph type="dt" sz="half" idx="10"/>
          </p:nvPr>
        </p:nvSpPr>
        <p:spPr/>
        <p:txBody>
          <a:bodyPr/>
          <a:lstStyle/>
          <a:p>
            <a:fld id="{8C59CFEB-F322-4D16-A1FD-269A9B2962E0}" type="datetime1">
              <a:rPr lang="en-US" smtClean="0"/>
              <a:t>5/9/2022</a:t>
            </a:fld>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2"/>
          <p:cNvSpPr>
            <a:spLocks noGrp="1"/>
          </p:cNvSpPr>
          <p:nvPr>
            <p:ph type="dt" sz="half" idx="10"/>
          </p:nvPr>
        </p:nvSpPr>
        <p:spPr/>
        <p:txBody>
          <a:bodyPr/>
          <a:lstStyle/>
          <a:p>
            <a:fld id="{FED6B0B0-49B5-4C41-B627-55046F5444C2}" type="datetime1">
              <a:rPr lang="en-US" smtClean="0"/>
              <a:t>5/9/2022</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2"/>
          <p:cNvSpPr>
            <a:spLocks noGrp="1"/>
          </p:cNvSpPr>
          <p:nvPr>
            <p:ph type="dt" sz="half" idx="10"/>
          </p:nvPr>
        </p:nvSpPr>
        <p:spPr/>
        <p:txBody>
          <a:bodyPr/>
          <a:lstStyle/>
          <a:p>
            <a:fld id="{2CE5E349-2E76-43B9-AAA9-FAFC32A35D87}" type="datetime1">
              <a:rPr lang="en-US" smtClean="0"/>
              <a:t>5/9/2022</a:t>
            </a:fld>
            <a:endParaRPr lang="en-US"/>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fld id="{C844E4CF-EBE5-4E7B-8E31-F556C741162E}" type="datetime1">
              <a:rPr lang="en-US" smtClean="0"/>
              <a:t>5/9/2022</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2"/>
          <p:cNvSpPr>
            <a:spLocks noGrp="1"/>
          </p:cNvSpPr>
          <p:nvPr>
            <p:ph type="dt" sz="half" idx="10"/>
          </p:nvPr>
        </p:nvSpPr>
        <p:spPr/>
        <p:txBody>
          <a:bodyPr/>
          <a:lstStyle/>
          <a:p>
            <a:fld id="{4FC73732-88DB-44E1-A2EB-89819FF8A0E2}" type="datetime1">
              <a:rPr lang="en-US" smtClean="0"/>
              <a:t>5/9/2022</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fld id="{A5D5FEBD-8D95-4A67-BA84-EEB3351AE0AB}" type="datetime1">
              <a:rPr lang="en-US" smtClean="0"/>
              <a:t>5/9/2022</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a:t>Click to edit title</a:t>
            </a:r>
          </a:p>
        </p:txBody>
      </p:sp>
      <p:sp>
        <p:nvSpPr>
          <p:cNvPr id="6" name="Date Placeholder 3"/>
          <p:cNvSpPr>
            <a:spLocks noGrp="1"/>
          </p:cNvSpPr>
          <p:nvPr>
            <p:ph type="dt" sz="half" idx="11"/>
          </p:nvPr>
        </p:nvSpPr>
        <p:spPr>
          <a:xfrm>
            <a:off x="838200" y="6356350"/>
            <a:ext cx="1358590" cy="365125"/>
          </a:xfrm>
        </p:spPr>
        <p:txBody>
          <a:bodyPr/>
          <a:lstStyle/>
          <a:p>
            <a:fld id="{846119E4-EC04-4BBA-98A6-A4BBB14422B4}" type="datetime1">
              <a:rPr lang="en-US" smtClean="0"/>
              <a:t>5/9/2022</a:t>
            </a:fld>
            <a:endParaRPr lang="en-US"/>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212597E7-593C-4483-B38C-4A484D041D6D}" type="datetime1">
              <a:rPr lang="en-US" smtClean="0"/>
              <a:t>5/9/2022</a:t>
            </a:fld>
            <a:endParaRPr lang="en-US"/>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a:t>Click to edit title</a:t>
            </a:r>
          </a:p>
        </p:txBody>
      </p:sp>
      <p:sp>
        <p:nvSpPr>
          <p:cNvPr id="8" name="Date Placeholder 3"/>
          <p:cNvSpPr>
            <a:spLocks noGrp="1"/>
          </p:cNvSpPr>
          <p:nvPr>
            <p:ph type="dt" sz="half" idx="11"/>
          </p:nvPr>
        </p:nvSpPr>
        <p:spPr>
          <a:xfrm>
            <a:off x="838200" y="6356350"/>
            <a:ext cx="1358590" cy="365125"/>
          </a:xfrm>
        </p:spPr>
        <p:txBody>
          <a:bodyPr/>
          <a:lstStyle/>
          <a:p>
            <a:fld id="{C86F56B6-4928-4FB2-8115-9C10CDED4E30}"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1B932F33-7501-45B8-A03E-B6C3C3B614AD}"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3" y="5947868"/>
            <a:ext cx="2968836" cy="457200"/>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Picture Placeholder 5"/>
          <p:cNvSpPr>
            <a:spLocks noGrp="1"/>
          </p:cNvSpPr>
          <p:nvPr>
            <p:ph type="pic" sz="quarter" idx="17"/>
          </p:nvPr>
        </p:nvSpPr>
        <p:spPr>
          <a:xfrm>
            <a:off x="0" y="0"/>
            <a:ext cx="12192000" cy="3380732"/>
          </a:xfrm>
        </p:spPr>
        <p:txBody>
          <a:bodyPr/>
          <a:lstStyle/>
          <a:p>
            <a:endParaRPr lang="en-US"/>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3D56861-37B9-4B5F-962D-50C107C3651A}"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62C06C6-F641-4203-A182-FC4AF9A1DE25}"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DEAA229C-6704-49BA-827E-401D225FB813}"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A259D4CC-1EAA-4178-9E25-73E535B44CBD}"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5A20E31A-AFB3-4F99-AA7B-E5D5F172C2B6}" type="datetime1">
              <a:rPr lang="en-US" smtClean="0"/>
              <a:t>5/9/2022</a:t>
            </a:fld>
            <a:endParaRPr lang="en-US"/>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7FDA124-B62F-438B-B276-508F56112D9A}" type="datetime1">
              <a:rPr lang="en-US" smtClean="0"/>
              <a:t>5/9/2022</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A1C13B4-9E84-4AE6-AF1C-9B5F18FDA2C9}" type="datetime1">
              <a:rPr lang="en-US" smtClean="0"/>
              <a:t>5/9/2022</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a:t>Click to edit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4CCF675A-5F29-4941-90A1-564F90EEF888}" type="datetime1">
              <a:rPr lang="en-US" smtClean="0"/>
              <a:t>5/9/2022</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F3C02AF-02F7-460F-9B37-7134AD953AC7}" type="datetime1">
              <a:rPr lang="en-US" smtClean="0"/>
              <a:t>5/9/2022</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C387E1A-B044-4622-9264-42C4E1289F55}" type="datetime1">
              <a:rPr lang="en-US" smtClean="0"/>
              <a:t>5/9/2022</a:t>
            </a:fld>
            <a:endParaRPr lang="en-US"/>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6D8BC3BC-5265-4E73-B34F-ED9C4AAA38BE}" type="datetime1">
              <a:rPr lang="en-US" smtClean="0"/>
              <a:t>5/9/2022</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B58DE818-8B67-4927-8773-E3216C1BAC6E}" type="datetime1">
              <a:rPr lang="en-US" smtClean="0"/>
              <a:t>5/9/2022</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7EC5C847-311F-49FE-9E3F-D1284516BAB9}" type="datetime1">
              <a:rPr lang="en-US" smtClean="0"/>
              <a:t>5/9/2022</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36BF2D63-AED3-48B7-8D7E-C2EF26D44E0F}" type="datetime1">
              <a:rPr lang="en-US" smtClean="0"/>
              <a:t>5/9/2022</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9E01FCDC-50DE-4995-B732-4209A8FBE00D}" type="datetime1">
              <a:rPr lang="en-US" smtClean="0"/>
              <a:t>5/9/2022</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p>
            <a:fld id="{AE89A96F-DFFC-4EF8-A094-67B685CB069F}" type="datetime1">
              <a:rPr lang="en-US" smtClean="0"/>
              <a:t>5/9/2022</a:t>
            </a:fld>
            <a:endParaRPr lang="en-US"/>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4AEE18F-DC64-46A7-8E19-ECA35BC725FF}" type="datetime1">
              <a:rPr lang="en-US" smtClean="0"/>
              <a:t>5/9/2022</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p:txBody>
          <a:bodyPr/>
          <a:lstStyle>
            <a:lvl1pPr>
              <a:defRPr>
                <a:solidFill>
                  <a:schemeClr val="bg1"/>
                </a:solidFill>
              </a:defRPr>
            </a:lvl1pPr>
          </a:lstStyle>
          <a:p>
            <a:fld id="{99165DEB-EDA0-4E81-8EF7-0518C5E07890}" type="datetime1">
              <a:rPr lang="en-US" smtClean="0"/>
              <a:t>5/9/2022</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p:txBody>
          <a:bodyPr/>
          <a:lstStyle>
            <a:lvl1pPr>
              <a:defRPr>
                <a:solidFill>
                  <a:schemeClr val="bg1"/>
                </a:solidFill>
              </a:defRPr>
            </a:lvl1pPr>
          </a:lstStyle>
          <a:p>
            <a:fld id="{616CA1AD-246F-4E69-947C-ABEDF7C4AB5B}" type="datetime1">
              <a:rPr lang="en-US" smtClean="0"/>
              <a:t>5/9/2022</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8D13CFCC-856F-4982-B992-2090C9664320}" type="datetime1">
              <a:rPr lang="en-US" smtClean="0"/>
              <a:t>5/9/2022</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C8EE1DB0-E3C7-4BF8-973B-AD73052D120C}" type="datetime1">
              <a:rPr lang="en-US" smtClean="0"/>
              <a:t>5/9/2022</a:t>
            </a:fld>
            <a:endParaRPr lang="en-US"/>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err="1"/>
              <a:t>Firstname</a:t>
            </a:r>
            <a:r>
              <a:rPr lang="en-US" sz="1800"/>
              <a:t> </a:t>
            </a:r>
            <a:r>
              <a:rPr lang="en-US" sz="1800" err="1"/>
              <a:t>Lastname</a:t>
            </a:r>
            <a:r>
              <a:rPr lang="en-US" sz="180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a:t>Click Icon to add picture</a:t>
            </a:r>
          </a:p>
        </p:txBody>
      </p:sp>
      <p:sp>
        <p:nvSpPr>
          <p:cNvPr id="18" name="Date Placeholder 17"/>
          <p:cNvSpPr>
            <a:spLocks noGrp="1"/>
          </p:cNvSpPr>
          <p:nvPr>
            <p:ph type="dt" sz="half" idx="15"/>
          </p:nvPr>
        </p:nvSpPr>
        <p:spPr/>
        <p:txBody>
          <a:bodyPr/>
          <a:lstStyle/>
          <a:p>
            <a:fld id="{8A5A317D-B8B7-4FD2-B80A-79AB79FE995C}" type="datetime1">
              <a:rPr lang="en-US" smtClean="0"/>
              <a:t>5/9/2022</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a:p>
        </p:txBody>
      </p:sp>
      <p:pic>
        <p:nvPicPr>
          <p:cNvPr id="1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5D7C-698C-9B46-9C10-18CE28FE54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6F41E3-17B3-1E48-A4A5-9C8FF8976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AC43B4-7909-AF47-A3F9-098BD91B0C47}"/>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5" name="Footer Placeholder 4">
            <a:extLst>
              <a:ext uri="{FF2B5EF4-FFF2-40B4-BE49-F238E27FC236}">
                <a16:creationId xmlns:a16="http://schemas.microsoft.com/office/drawing/2014/main" id="{5DBC5872-5805-C64C-BA78-B4B583DA4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B6BD4-0311-BB49-B217-504C62EC4460}"/>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2202036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3BC0-544D-1C4F-A922-DDD61F49E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32D06-F260-9747-BB77-0FB8F570C7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5076-88C5-1F4F-94D2-8C245C04995E}"/>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5" name="Footer Placeholder 4">
            <a:extLst>
              <a:ext uri="{FF2B5EF4-FFF2-40B4-BE49-F238E27FC236}">
                <a16:creationId xmlns:a16="http://schemas.microsoft.com/office/drawing/2014/main" id="{BA5F811D-24AB-DE46-A91C-A52B6F6D2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B5514-3629-8846-9648-D49575BA4810}"/>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1788004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66B4-5948-3844-90D9-6894F69590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D202FF-9BA5-5744-AFEE-778A56250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E7F747-DFA2-B94B-9A91-99EBD7CF15BB}"/>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5" name="Footer Placeholder 4">
            <a:extLst>
              <a:ext uri="{FF2B5EF4-FFF2-40B4-BE49-F238E27FC236}">
                <a16:creationId xmlns:a16="http://schemas.microsoft.com/office/drawing/2014/main" id="{F0C0E73C-927C-E84F-A766-AA0454E79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0E109-CAA9-8E4B-965E-5D06D4C5DADB}"/>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815925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5BD8-1515-A541-831C-7BF92F0CAC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2777B-D11F-264B-AE63-32E0F53E7D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E55A24-3F9F-F144-8F6A-CB3A6809F0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4881DC-2F47-DB4B-8EAE-FEA4BEE572D5}"/>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6" name="Footer Placeholder 5">
            <a:extLst>
              <a:ext uri="{FF2B5EF4-FFF2-40B4-BE49-F238E27FC236}">
                <a16:creationId xmlns:a16="http://schemas.microsoft.com/office/drawing/2014/main" id="{33748950-7AC7-3F41-A3A5-5B07A97CF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DFFCB-F13E-E14A-AF7C-32C96F5576B5}"/>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1836066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FA03-6A11-7A47-AA54-8DDC158CFC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442C71-3A10-7649-8BE3-D0CD669264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3B6D11-0A84-6447-BB8E-C880915241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D4F9BC-1D83-6545-8D94-8D78CEC7B0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6F120-6167-A04C-8B56-6A605DE5D2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9BCC5-6321-A447-9791-863BBB7154CD}"/>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8" name="Footer Placeholder 7">
            <a:extLst>
              <a:ext uri="{FF2B5EF4-FFF2-40B4-BE49-F238E27FC236}">
                <a16:creationId xmlns:a16="http://schemas.microsoft.com/office/drawing/2014/main" id="{1C300E75-7F9D-214E-82CD-6E38AEFC5A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690B6C-5636-E041-8F2E-04DE8468C857}"/>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3977266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915B-7139-3F4D-ADC1-F6B7395D2F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B3F984-6A6A-A24E-869F-EE0E5F662B82}"/>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4" name="Footer Placeholder 3">
            <a:extLst>
              <a:ext uri="{FF2B5EF4-FFF2-40B4-BE49-F238E27FC236}">
                <a16:creationId xmlns:a16="http://schemas.microsoft.com/office/drawing/2014/main" id="{258788EF-485C-744B-BED1-4018FE3BBA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CEB6B1-6FD8-5D48-88EA-91BCCD036E12}"/>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4083473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21B20-D130-8C4A-B8F2-7DAABD31080E}"/>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3" name="Footer Placeholder 2">
            <a:extLst>
              <a:ext uri="{FF2B5EF4-FFF2-40B4-BE49-F238E27FC236}">
                <a16:creationId xmlns:a16="http://schemas.microsoft.com/office/drawing/2014/main" id="{02C797DE-5508-0340-8023-EC2258C0CF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010FDA-C63F-024A-9898-6F25BF667D58}"/>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1947182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B9F76-9E12-2B40-B4F4-567A5A12CB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AE6A97-994B-874E-A3EC-74738B9CA5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2F37E-0AB2-F94A-90AF-BBFD69E3D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664ACF-9DF2-BF48-B844-0C873E472A27}"/>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6" name="Footer Placeholder 5">
            <a:extLst>
              <a:ext uri="{FF2B5EF4-FFF2-40B4-BE49-F238E27FC236}">
                <a16:creationId xmlns:a16="http://schemas.microsoft.com/office/drawing/2014/main" id="{BE585062-89E0-3C4E-A70F-523565A24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15CA1-57E1-4B47-99B4-9FEDB196AC1D}"/>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348788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CB1-D987-C248-B76D-33524CA0D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F3EE44-F3A0-FC42-944C-46AA1B5E0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971E93-BBEC-3148-8BFD-80F6C2FE8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210C3-50DF-D14E-9DBA-CF9253A27B05}"/>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6" name="Footer Placeholder 5">
            <a:extLst>
              <a:ext uri="{FF2B5EF4-FFF2-40B4-BE49-F238E27FC236}">
                <a16:creationId xmlns:a16="http://schemas.microsoft.com/office/drawing/2014/main" id="{404923E1-C022-B248-937F-CEB3C4A71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2A809-0D50-BF4D-A7FE-49B7E5149844}"/>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24147624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12C1-DD24-A547-A731-618AF4B91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81FADA-1631-484D-8DC2-A1DF262708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F346F-0066-5E4A-8910-25942EF03179}"/>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5" name="Footer Placeholder 4">
            <a:extLst>
              <a:ext uri="{FF2B5EF4-FFF2-40B4-BE49-F238E27FC236}">
                <a16:creationId xmlns:a16="http://schemas.microsoft.com/office/drawing/2014/main" id="{43139A31-4688-8E47-B884-90CADA67C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D1ADC-85AD-944B-8214-79A432875E7E}"/>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312961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53C045-A08F-4591-9607-D6AE91D20A8C}" type="datetime1">
              <a:rPr lang="en-US" smtClean="0"/>
              <a:t>5/9/2022</a:t>
            </a:fld>
            <a:endParaRPr lang="en-US"/>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BF0132-D459-8A4A-BE1A-F162030EA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BAA1A5-44B1-E740-8F1A-260ED13FB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746B5-77D1-724D-83AF-358E519F4828}"/>
              </a:ext>
            </a:extLst>
          </p:cNvPr>
          <p:cNvSpPr>
            <a:spLocks noGrp="1"/>
          </p:cNvSpPr>
          <p:nvPr>
            <p:ph type="dt" sz="half" idx="10"/>
          </p:nvPr>
        </p:nvSpPr>
        <p:spPr/>
        <p:txBody>
          <a:bodyPr/>
          <a:lstStyle/>
          <a:p>
            <a:fld id="{11D28BF7-6271-B141-84EB-2A8445912709}" type="datetimeFigureOut">
              <a:rPr lang="en-US" smtClean="0"/>
              <a:t>5/9/2022</a:t>
            </a:fld>
            <a:endParaRPr lang="en-US"/>
          </a:p>
        </p:txBody>
      </p:sp>
      <p:sp>
        <p:nvSpPr>
          <p:cNvPr id="5" name="Footer Placeholder 4">
            <a:extLst>
              <a:ext uri="{FF2B5EF4-FFF2-40B4-BE49-F238E27FC236}">
                <a16:creationId xmlns:a16="http://schemas.microsoft.com/office/drawing/2014/main" id="{B5C364F9-D578-F24E-8524-A78C32714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6F2198-D973-D746-9B6B-FCD7139D4F21}"/>
              </a:ext>
            </a:extLst>
          </p:cNvPr>
          <p:cNvSpPr>
            <a:spLocks noGrp="1"/>
          </p:cNvSpPr>
          <p:nvPr>
            <p:ph type="sldNum" sz="quarter" idx="12"/>
          </p:nvPr>
        </p:nvSpPr>
        <p:spPr/>
        <p:txBody>
          <a:bodyPr/>
          <a:lstStyle/>
          <a:p>
            <a:fld id="{F3DD1DC8-9C7C-D845-A5B8-0ABEE428E104}" type="slidenum">
              <a:rPr lang="en-US" smtClean="0"/>
              <a:t>‹#›</a:t>
            </a:fld>
            <a:endParaRPr lang="en-US"/>
          </a:p>
        </p:txBody>
      </p:sp>
    </p:spTree>
    <p:extLst>
      <p:ext uri="{BB962C8B-B14F-4D97-AF65-F5344CB8AC3E}">
        <p14:creationId xmlns:p14="http://schemas.microsoft.com/office/powerpoint/2010/main" val="234058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7263E-6FD7-4B07-B78C-EE28891ACB97}" type="datetime1">
              <a:rPr lang="en-US" smtClean="0"/>
              <a:t>5/9/2022</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8D564-237B-4D38-A8C2-C3A182315577}" type="datetime1">
              <a:rPr lang="en-US" smtClean="0"/>
              <a:t>5/9/2022</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D2B4C6-2500-490E-9DD9-8D12CF3A785D}" type="datetime1">
              <a:rPr lang="en-US" smtClean="0"/>
              <a:t>5/9/2022</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DEB09597-7A71-484D-9039-7E0B7195352A}" type="datetime1">
              <a:rPr lang="en-US" smtClean="0"/>
              <a:t>5/9/2022</a:t>
            </a:fld>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2FCEC4-13B0-9F40-8090-80B54FB4BC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21544D-2675-0344-A3EE-50C09F075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85F18-B2A2-9A4D-B6AE-8F3D48C34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28BF7-6271-B141-84EB-2A8445912709}" type="datetimeFigureOut">
              <a:rPr lang="en-US" smtClean="0"/>
              <a:t>5/9/2022</a:t>
            </a:fld>
            <a:endParaRPr lang="en-US"/>
          </a:p>
        </p:txBody>
      </p:sp>
      <p:sp>
        <p:nvSpPr>
          <p:cNvPr id="5" name="Footer Placeholder 4">
            <a:extLst>
              <a:ext uri="{FF2B5EF4-FFF2-40B4-BE49-F238E27FC236}">
                <a16:creationId xmlns:a16="http://schemas.microsoft.com/office/drawing/2014/main" id="{8C728F01-0E8B-2E45-96C2-661858D8DE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AFFDF1-DB2A-474E-960D-658930B387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D1DC8-9C7C-D845-A5B8-0ABEE428E104}" type="slidenum">
              <a:rPr lang="en-US" smtClean="0"/>
              <a:t>‹#›</a:t>
            </a:fld>
            <a:endParaRPr lang="en-US"/>
          </a:p>
        </p:txBody>
      </p:sp>
    </p:spTree>
    <p:extLst>
      <p:ext uri="{BB962C8B-B14F-4D97-AF65-F5344CB8AC3E}">
        <p14:creationId xmlns:p14="http://schemas.microsoft.com/office/powerpoint/2010/main" val="324483007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pca.state.mn.us/air/life-and-breath-report"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data.web.health.state.mn.us/web/mndata/life_and_breat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0.xml"/><Relationship Id="rId6" Type="http://schemas.openxmlformats.org/officeDocument/2006/relationships/hyperlink" Target="mailto:David.Bael@state.mn.us" TargetMode="External"/><Relationship Id="rId5" Type="http://schemas.openxmlformats.org/officeDocument/2006/relationships/hyperlink" Target="mailto:Kathy.Raleigh@state.mn.us" TargetMode="Externa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61A6-89B3-8145-895D-7C3B7ED4CD51}"/>
              </a:ext>
            </a:extLst>
          </p:cNvPr>
          <p:cNvSpPr>
            <a:spLocks noGrp="1"/>
          </p:cNvSpPr>
          <p:nvPr>
            <p:ph type="ctrTitle"/>
          </p:nvPr>
        </p:nvSpPr>
        <p:spPr>
          <a:xfrm>
            <a:off x="1109471" y="2233850"/>
            <a:ext cx="10389138" cy="1992097"/>
          </a:xfrm>
        </p:spPr>
        <p:txBody>
          <a:bodyPr>
            <a:noAutofit/>
          </a:bodyPr>
          <a:lstStyle/>
          <a:p>
            <a:pPr algn="l"/>
            <a:br>
              <a:rPr lang="en-US" b="1" dirty="0">
                <a:latin typeface="+mn-lt"/>
              </a:rPr>
            </a:br>
            <a:r>
              <a:rPr lang="en-US" b="1" dirty="0">
                <a:solidFill>
                  <a:schemeClr val="bg1"/>
                </a:solidFill>
                <a:latin typeface="+mn-lt"/>
              </a:rPr>
              <a:t>Life and Breath:</a:t>
            </a:r>
            <a:br>
              <a:rPr lang="en-US" sz="4000" b="1" dirty="0">
                <a:latin typeface="+mn-lt"/>
                <a:cs typeface="Calibri"/>
              </a:rPr>
            </a:br>
            <a:r>
              <a:rPr lang="en-US" sz="4000" b="1" dirty="0">
                <a:solidFill>
                  <a:schemeClr val="bg1"/>
                </a:solidFill>
                <a:latin typeface="+mn-lt"/>
                <a:cs typeface="Calibri"/>
              </a:rPr>
              <a:t>Unequal health impacts from air pollution</a:t>
            </a:r>
            <a:r>
              <a:rPr lang="en-US" sz="4000" b="1" dirty="0">
                <a:solidFill>
                  <a:schemeClr val="bg1"/>
                </a:solidFill>
                <a:latin typeface="+mn-lt"/>
              </a:rPr>
              <a:t> in Minnesota</a:t>
            </a:r>
            <a:endParaRPr lang="en-US" sz="4000" b="1" dirty="0">
              <a:solidFill>
                <a:schemeClr val="bg1"/>
              </a:solidFill>
              <a:latin typeface="+mn-lt"/>
              <a:cs typeface="Calibri"/>
            </a:endParaRPr>
          </a:p>
        </p:txBody>
      </p:sp>
      <p:cxnSp>
        <p:nvCxnSpPr>
          <p:cNvPr id="10" name="Straight Connector 9">
            <a:extLst>
              <a:ext uri="{FF2B5EF4-FFF2-40B4-BE49-F238E27FC236}">
                <a16:creationId xmlns:a16="http://schemas.microsoft.com/office/drawing/2014/main" id="{C81060F6-B98B-164E-AAD9-E1D482A10B42}"/>
              </a:ext>
            </a:extLst>
          </p:cNvPr>
          <p:cNvCxnSpPr>
            <a:cxnSpLocks/>
          </p:cNvCxnSpPr>
          <p:nvPr/>
        </p:nvCxnSpPr>
        <p:spPr>
          <a:xfrm>
            <a:off x="1109471" y="4426080"/>
            <a:ext cx="9709516" cy="0"/>
          </a:xfrm>
          <a:prstGeom prst="line">
            <a:avLst/>
          </a:prstGeom>
          <a:ln w="19050">
            <a:solidFill>
              <a:srgbClr val="028EA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4F6A94-7686-FE42-9D82-3422E35FFC55}"/>
              </a:ext>
            </a:extLst>
          </p:cNvPr>
          <p:cNvCxnSpPr>
            <a:cxnSpLocks/>
          </p:cNvCxnSpPr>
          <p:nvPr/>
        </p:nvCxnSpPr>
        <p:spPr>
          <a:xfrm>
            <a:off x="5299939" y="4444241"/>
            <a:ext cx="0" cy="1267584"/>
          </a:xfrm>
          <a:prstGeom prst="line">
            <a:avLst/>
          </a:prstGeom>
          <a:ln w="19050">
            <a:solidFill>
              <a:srgbClr val="028EA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422FCBE-15F1-2543-B98A-F3B99F33F5BC}"/>
              </a:ext>
            </a:extLst>
          </p:cNvPr>
          <p:cNvPicPr>
            <a:picLocks noChangeAspect="1"/>
          </p:cNvPicPr>
          <p:nvPr/>
        </p:nvPicPr>
        <p:blipFill>
          <a:blip r:embed="rId4"/>
          <a:stretch>
            <a:fillRect/>
          </a:stretch>
        </p:blipFill>
        <p:spPr>
          <a:xfrm>
            <a:off x="7095852" y="398969"/>
            <a:ext cx="4860274" cy="716803"/>
          </a:xfrm>
          <a:prstGeom prst="rect">
            <a:avLst/>
          </a:prstGeom>
        </p:spPr>
      </p:pic>
      <p:sp>
        <p:nvSpPr>
          <p:cNvPr id="4" name="TextBox 3"/>
          <p:cNvSpPr txBox="1"/>
          <p:nvPr/>
        </p:nvSpPr>
        <p:spPr>
          <a:xfrm>
            <a:off x="1028228" y="4680695"/>
            <a:ext cx="6060830"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libri" panose="020F0502020204030204"/>
              </a:rPr>
              <a:t>MPHA presentation</a:t>
            </a:r>
          </a:p>
          <a:p>
            <a:pPr>
              <a:defRPr/>
            </a:pPr>
            <a:r>
              <a:rPr lang="en-US" sz="2400" dirty="0">
                <a:solidFill>
                  <a:schemeClr val="bg1"/>
                </a:solidFill>
                <a:latin typeface="Calibri" panose="020F0502020204030204"/>
              </a:rPr>
              <a:t>May 12</a:t>
            </a:r>
            <a:r>
              <a:rPr kumimoji="0" lang="en-US" sz="2400" b="0" i="0" u="none" strike="noStrike" kern="1200" cap="none" spc="0" normalizeH="0" baseline="0" noProof="0" dirty="0">
                <a:ln>
                  <a:noFill/>
                </a:ln>
                <a:solidFill>
                  <a:schemeClr val="bg1"/>
                </a:solidFill>
                <a:effectLst/>
                <a:uLnTx/>
                <a:uFillTx/>
                <a:latin typeface="Calibri" panose="020F0502020204030204"/>
              </a:rPr>
              <a:t>,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Calibri" panose="020F0502020204030204"/>
            </a:endParaRPr>
          </a:p>
        </p:txBody>
      </p:sp>
      <p:sp>
        <p:nvSpPr>
          <p:cNvPr id="3" name="TextBox 2"/>
          <p:cNvSpPr txBox="1"/>
          <p:nvPr/>
        </p:nvSpPr>
        <p:spPr>
          <a:xfrm>
            <a:off x="5729609" y="4680695"/>
            <a:ext cx="5872154" cy="830997"/>
          </a:xfrm>
          <a:prstGeom prst="rect">
            <a:avLst/>
          </a:prstGeom>
          <a:noFill/>
        </p:spPr>
        <p:txBody>
          <a:bodyPr wrap="square" rtlCol="0">
            <a:spAutoFit/>
          </a:bodyPr>
          <a:lstStyle/>
          <a:p>
            <a:pPr marL="457200" indent="-457200">
              <a:defRPr/>
            </a:pPr>
            <a:r>
              <a:rPr lang="en-US" sz="2400" dirty="0">
                <a:solidFill>
                  <a:schemeClr val="bg1"/>
                </a:solidFill>
                <a:latin typeface="Calibri" panose="020F0502020204030204"/>
              </a:rPr>
              <a:t>Kathy Raleigh, MDH Principal Epidemiologist</a:t>
            </a:r>
          </a:p>
          <a:p>
            <a:pPr marL="457200" indent="-457200">
              <a:defRPr/>
            </a:pPr>
            <a:r>
              <a:rPr lang="en-US" sz="2400" dirty="0">
                <a:solidFill>
                  <a:schemeClr val="bg1"/>
                </a:solidFill>
                <a:latin typeface="Calibri" panose="020F0502020204030204"/>
              </a:rPr>
              <a:t>David Bael, MPCA Economic Policy Analyst</a:t>
            </a:r>
          </a:p>
        </p:txBody>
      </p:sp>
    </p:spTree>
    <p:extLst>
      <p:ext uri="{BB962C8B-B14F-4D97-AF65-F5344CB8AC3E}">
        <p14:creationId xmlns:p14="http://schemas.microsoft.com/office/powerpoint/2010/main" val="381419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EBF2-6723-403C-9C6D-91D45D982E77}"/>
              </a:ext>
            </a:extLst>
          </p:cNvPr>
          <p:cNvSpPr>
            <a:spLocks noGrp="1"/>
          </p:cNvSpPr>
          <p:nvPr>
            <p:ph type="title"/>
          </p:nvPr>
        </p:nvSpPr>
        <p:spPr/>
        <p:txBody>
          <a:bodyPr/>
          <a:lstStyle/>
          <a:p>
            <a:r>
              <a:rPr lang="en-US" dirty="0">
                <a:cs typeface="Calibri"/>
              </a:rPr>
              <a:t>Social determinants of health</a:t>
            </a:r>
            <a:endParaRPr lang="en-US" dirty="0"/>
          </a:p>
        </p:txBody>
      </p:sp>
      <p:sp>
        <p:nvSpPr>
          <p:cNvPr id="3" name="Content Placeholder 2">
            <a:extLst>
              <a:ext uri="{FF2B5EF4-FFF2-40B4-BE49-F238E27FC236}">
                <a16:creationId xmlns:a16="http://schemas.microsoft.com/office/drawing/2014/main" id="{375F7C4B-E3C9-412D-939C-8BC8B30EC525}"/>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a:p>
            <a:endParaRPr lang="en-US">
              <a:cs typeface="Calibri"/>
            </a:endParaRPr>
          </a:p>
          <a:p>
            <a:endParaRPr lang="en-US"/>
          </a:p>
        </p:txBody>
      </p:sp>
      <p:sp>
        <p:nvSpPr>
          <p:cNvPr id="5" name="TextBox 4">
            <a:extLst>
              <a:ext uri="{FF2B5EF4-FFF2-40B4-BE49-F238E27FC236}">
                <a16:creationId xmlns:a16="http://schemas.microsoft.com/office/drawing/2014/main" id="{6AA861D7-9B44-4878-A601-C9A3139F9585}"/>
              </a:ext>
            </a:extLst>
          </p:cNvPr>
          <p:cNvSpPr txBox="1"/>
          <p:nvPr/>
        </p:nvSpPr>
        <p:spPr>
          <a:xfrm>
            <a:off x="221244" y="1984610"/>
            <a:ext cx="4267865"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200"/>
              </a:spcAft>
              <a:buFont typeface="Arial" panose="020B0604020202020204" pitchFamily="34" charset="0"/>
              <a:buChar char="•"/>
            </a:pPr>
            <a:r>
              <a:rPr lang="en-US" sz="2800" dirty="0">
                <a:ea typeface="+mn-lt"/>
                <a:cs typeface="Calibri"/>
              </a:rPr>
              <a:t>Structural inequities and environmental injustice </a:t>
            </a:r>
          </a:p>
          <a:p>
            <a:pPr marL="457200" indent="-457200">
              <a:spcAft>
                <a:spcPts val="1200"/>
              </a:spcAft>
              <a:buFont typeface="Arial" panose="020B0604020202020204" pitchFamily="34" charset="0"/>
              <a:buChar char="•"/>
            </a:pPr>
            <a:r>
              <a:rPr lang="en-US" sz="2800" dirty="0">
                <a:ea typeface="+mn-lt"/>
                <a:cs typeface="Calibri"/>
              </a:rPr>
              <a:t>4 Social indicators evaluated</a:t>
            </a:r>
          </a:p>
          <a:p>
            <a:pPr marL="800100" lvl="1" indent="-342900">
              <a:spcAft>
                <a:spcPts val="1200"/>
              </a:spcAft>
              <a:buFont typeface="Arial" panose="020B0604020202020204" pitchFamily="34" charset="0"/>
              <a:buChar char="•"/>
            </a:pPr>
            <a:r>
              <a:rPr lang="en-US" sz="2000" dirty="0">
                <a:ea typeface="+mn-lt"/>
                <a:cs typeface="+mn-lt"/>
              </a:rPr>
              <a:t>BIPOC populations</a:t>
            </a:r>
          </a:p>
          <a:p>
            <a:pPr marL="800100" lvl="1" indent="-342900">
              <a:spcAft>
                <a:spcPts val="1200"/>
              </a:spcAft>
              <a:buFont typeface="Arial" panose="020B0604020202020204" pitchFamily="34" charset="0"/>
              <a:buChar char="•"/>
            </a:pPr>
            <a:r>
              <a:rPr lang="en-US" sz="2000" dirty="0">
                <a:ea typeface="+mn-lt"/>
                <a:cs typeface="+mn-lt"/>
              </a:rPr>
              <a:t>Poverty level</a:t>
            </a:r>
          </a:p>
          <a:p>
            <a:pPr marL="800100" lvl="1" indent="-342900">
              <a:spcAft>
                <a:spcPts val="1200"/>
              </a:spcAft>
              <a:buFont typeface="Arial" panose="020B0604020202020204" pitchFamily="34" charset="0"/>
              <a:buChar char="•"/>
            </a:pPr>
            <a:r>
              <a:rPr lang="en-US" sz="2000" dirty="0">
                <a:ea typeface="+mn-lt"/>
                <a:cs typeface="+mn-lt"/>
              </a:rPr>
              <a:t>Un-insurance status</a:t>
            </a:r>
          </a:p>
          <a:p>
            <a:pPr marL="800100" lvl="1" indent="-342900">
              <a:spcAft>
                <a:spcPts val="1200"/>
              </a:spcAft>
              <a:buFont typeface="Arial" panose="020B0604020202020204" pitchFamily="34" charset="0"/>
              <a:buChar char="•"/>
            </a:pPr>
            <a:r>
              <a:rPr lang="en-US" sz="2000" dirty="0">
                <a:ea typeface="+mn-lt"/>
                <a:cs typeface="+mn-lt"/>
              </a:rPr>
              <a:t>Disability status</a:t>
            </a:r>
          </a:p>
          <a:p>
            <a:pPr marL="800100" lvl="1" indent="-342900">
              <a:spcAft>
                <a:spcPts val="1200"/>
              </a:spcAft>
              <a:buFont typeface="Arial" panose="020B0604020202020204" pitchFamily="34" charset="0"/>
              <a:buChar char="•"/>
            </a:pPr>
            <a:endParaRPr lang="en-US" sz="2000" dirty="0">
              <a:ea typeface="+mn-lt"/>
              <a:cs typeface="+mn-lt"/>
            </a:endParaRPr>
          </a:p>
          <a:p>
            <a:endParaRPr lang="en-US" sz="2000" dirty="0">
              <a:solidFill>
                <a:schemeClr val="tx2"/>
              </a:solidFill>
              <a:cs typeface="Calibri"/>
            </a:endParaRPr>
          </a:p>
        </p:txBody>
      </p:sp>
      <p:pic>
        <p:nvPicPr>
          <p:cNvPr id="8" name="Picture 7">
            <a:extLst>
              <a:ext uri="{FF2B5EF4-FFF2-40B4-BE49-F238E27FC236}">
                <a16:creationId xmlns:a16="http://schemas.microsoft.com/office/drawing/2014/main" id="{22DF0300-8A5F-4835-9534-4070283D7DCC}"/>
              </a:ext>
            </a:extLst>
          </p:cNvPr>
          <p:cNvPicPr>
            <a:picLocks noChangeAspect="1"/>
          </p:cNvPicPr>
          <p:nvPr/>
        </p:nvPicPr>
        <p:blipFill>
          <a:blip r:embed="rId3"/>
          <a:stretch>
            <a:fillRect/>
          </a:stretch>
        </p:blipFill>
        <p:spPr>
          <a:xfrm>
            <a:off x="4690526" y="2916582"/>
            <a:ext cx="3527224" cy="3037733"/>
          </a:xfrm>
          <a:prstGeom prst="rect">
            <a:avLst/>
          </a:prstGeom>
        </p:spPr>
      </p:pic>
      <p:pic>
        <p:nvPicPr>
          <p:cNvPr id="10" name="Picture 9">
            <a:extLst>
              <a:ext uri="{FF2B5EF4-FFF2-40B4-BE49-F238E27FC236}">
                <a16:creationId xmlns:a16="http://schemas.microsoft.com/office/drawing/2014/main" id="{4BB7DE00-129C-4277-A779-DCE32B66B0DA}"/>
              </a:ext>
            </a:extLst>
          </p:cNvPr>
          <p:cNvPicPr>
            <a:picLocks noChangeAspect="1"/>
          </p:cNvPicPr>
          <p:nvPr/>
        </p:nvPicPr>
        <p:blipFill>
          <a:blip r:embed="rId4"/>
          <a:stretch>
            <a:fillRect/>
          </a:stretch>
        </p:blipFill>
        <p:spPr>
          <a:xfrm>
            <a:off x="8419167" y="1984610"/>
            <a:ext cx="3527224" cy="3077249"/>
          </a:xfrm>
          <a:prstGeom prst="rect">
            <a:avLst/>
          </a:prstGeom>
        </p:spPr>
      </p:pic>
    </p:spTree>
    <p:extLst>
      <p:ext uri="{BB962C8B-B14F-4D97-AF65-F5344CB8AC3E}">
        <p14:creationId xmlns:p14="http://schemas.microsoft.com/office/powerpoint/2010/main" val="329154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EBF2-6723-403C-9C6D-91D45D982E77}"/>
              </a:ext>
            </a:extLst>
          </p:cNvPr>
          <p:cNvSpPr>
            <a:spLocks noGrp="1"/>
          </p:cNvSpPr>
          <p:nvPr>
            <p:ph type="title"/>
          </p:nvPr>
        </p:nvSpPr>
        <p:spPr/>
        <p:txBody>
          <a:bodyPr/>
          <a:lstStyle/>
          <a:p>
            <a:r>
              <a:rPr lang="en-US" dirty="0">
                <a:cs typeface="Calibri"/>
              </a:rPr>
              <a:t>Metro findings</a:t>
            </a:r>
            <a:endParaRPr lang="en-US" dirty="0"/>
          </a:p>
        </p:txBody>
      </p:sp>
      <p:sp>
        <p:nvSpPr>
          <p:cNvPr id="3" name="Content Placeholder 2">
            <a:extLst>
              <a:ext uri="{FF2B5EF4-FFF2-40B4-BE49-F238E27FC236}">
                <a16:creationId xmlns:a16="http://schemas.microsoft.com/office/drawing/2014/main" id="{375F7C4B-E3C9-412D-939C-8BC8B30EC525}"/>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a:p>
            <a:endParaRPr lang="en-US">
              <a:cs typeface="Calibri"/>
            </a:endParaRPr>
          </a:p>
          <a:p>
            <a:endParaRPr lang="en-US"/>
          </a:p>
        </p:txBody>
      </p:sp>
      <p:sp>
        <p:nvSpPr>
          <p:cNvPr id="5" name="TextBox 4">
            <a:extLst>
              <a:ext uri="{FF2B5EF4-FFF2-40B4-BE49-F238E27FC236}">
                <a16:creationId xmlns:a16="http://schemas.microsoft.com/office/drawing/2014/main" id="{6AA861D7-9B44-4878-A601-C9A3139F9585}"/>
              </a:ext>
            </a:extLst>
          </p:cNvPr>
          <p:cNvSpPr txBox="1"/>
          <p:nvPr/>
        </p:nvSpPr>
        <p:spPr>
          <a:xfrm>
            <a:off x="7132321" y="1950244"/>
            <a:ext cx="495490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200"/>
              </a:spcAft>
              <a:buFont typeface="Arial" panose="020B0604020202020204" pitchFamily="34" charset="0"/>
              <a:buChar char="•"/>
            </a:pPr>
            <a:r>
              <a:rPr lang="en-US" sz="2000" dirty="0">
                <a:cs typeface="Calibri"/>
              </a:rPr>
              <a:t>Overall, air pollution contributed to nearly</a:t>
            </a:r>
            <a:r>
              <a:rPr lang="en-US" sz="2000" dirty="0">
                <a:solidFill>
                  <a:srgbClr val="003865"/>
                </a:solidFill>
                <a:cs typeface="Calibri"/>
              </a:rPr>
              <a:t> 500</a:t>
            </a:r>
            <a:r>
              <a:rPr lang="en-US" sz="2000" dirty="0">
                <a:solidFill>
                  <a:srgbClr val="001E36"/>
                </a:solidFill>
                <a:cs typeface="Calibri"/>
              </a:rPr>
              <a:t> </a:t>
            </a:r>
            <a:r>
              <a:rPr lang="en-US" sz="2000" dirty="0">
                <a:cs typeface="Calibri"/>
              </a:rPr>
              <a:t>cardio-pulmonary hospitalizations during the project period.</a:t>
            </a:r>
          </a:p>
          <a:p>
            <a:pPr marL="342900" indent="-342900">
              <a:spcAft>
                <a:spcPts val="1200"/>
              </a:spcAft>
              <a:buFont typeface="Arial" panose="020B0604020202020204" pitchFamily="34" charset="0"/>
              <a:buChar char="•"/>
            </a:pPr>
            <a:r>
              <a:rPr lang="en-US" sz="2000" dirty="0">
                <a:cs typeface="Calibri"/>
              </a:rPr>
              <a:t>Disparities in non-fatal outcomes follow similar pattern across communities with more BIPOC residents, more people living in poverty, with a disability, or without health insurance.</a:t>
            </a:r>
          </a:p>
          <a:p>
            <a:pPr marL="342900" indent="-342900">
              <a:spcAft>
                <a:spcPts val="1200"/>
              </a:spcAft>
              <a:buFont typeface="Arial" panose="020B0604020202020204" pitchFamily="34" charset="0"/>
              <a:buChar char="•"/>
            </a:pPr>
            <a:r>
              <a:rPr lang="en-US" sz="2000" dirty="0">
                <a:ea typeface="+mn-lt"/>
                <a:cs typeface="+mn-lt"/>
              </a:rPr>
              <a:t>Areas with the highest proportion of BIPOC residents had more than </a:t>
            </a:r>
            <a:r>
              <a:rPr lang="en-US" sz="2000" i="1" dirty="0">
                <a:ea typeface="+mn-lt"/>
                <a:cs typeface="+mn-lt"/>
              </a:rPr>
              <a:t>five times</a:t>
            </a:r>
            <a:r>
              <a:rPr lang="en-US" sz="2000" dirty="0">
                <a:ea typeface="+mn-lt"/>
                <a:cs typeface="+mn-lt"/>
              </a:rPr>
              <a:t> the rate of asthma emergency room visits.</a:t>
            </a:r>
          </a:p>
          <a:p>
            <a:endParaRPr lang="en-US" sz="2000" dirty="0">
              <a:solidFill>
                <a:schemeClr val="tx2"/>
              </a:solidFill>
              <a:cs typeface="Calibri"/>
            </a:endParaRPr>
          </a:p>
        </p:txBody>
      </p:sp>
      <p:pic>
        <p:nvPicPr>
          <p:cNvPr id="6" name="Picture 6">
            <a:extLst>
              <a:ext uri="{FF2B5EF4-FFF2-40B4-BE49-F238E27FC236}">
                <a16:creationId xmlns:a16="http://schemas.microsoft.com/office/drawing/2014/main" id="{C32FA7C8-7577-4092-86A9-964EEF0795A8}"/>
              </a:ext>
            </a:extLst>
          </p:cNvPr>
          <p:cNvPicPr>
            <a:picLocks noChangeAspect="1"/>
          </p:cNvPicPr>
          <p:nvPr/>
        </p:nvPicPr>
        <p:blipFill>
          <a:blip r:embed="rId3"/>
          <a:stretch>
            <a:fillRect/>
          </a:stretch>
        </p:blipFill>
        <p:spPr>
          <a:xfrm>
            <a:off x="266008" y="1825625"/>
            <a:ext cx="6866314" cy="4087565"/>
          </a:xfrm>
          <a:prstGeom prst="rect">
            <a:avLst/>
          </a:prstGeom>
        </p:spPr>
      </p:pic>
    </p:spTree>
    <p:extLst>
      <p:ext uri="{BB962C8B-B14F-4D97-AF65-F5344CB8AC3E}">
        <p14:creationId xmlns:p14="http://schemas.microsoft.com/office/powerpoint/2010/main" val="7688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EBF2-6723-403C-9C6D-91D45D982E77}"/>
              </a:ext>
            </a:extLst>
          </p:cNvPr>
          <p:cNvSpPr>
            <a:spLocks noGrp="1"/>
          </p:cNvSpPr>
          <p:nvPr>
            <p:ph type="title"/>
          </p:nvPr>
        </p:nvSpPr>
        <p:spPr/>
        <p:txBody>
          <a:bodyPr/>
          <a:lstStyle/>
          <a:p>
            <a:r>
              <a:rPr lang="en-US">
                <a:cs typeface="Calibri"/>
              </a:rPr>
              <a:t>Greater Minnesota city findings</a:t>
            </a:r>
            <a:endParaRPr lang="en-US"/>
          </a:p>
        </p:txBody>
      </p:sp>
      <p:sp>
        <p:nvSpPr>
          <p:cNvPr id="3" name="Content Placeholder 2">
            <a:extLst>
              <a:ext uri="{FF2B5EF4-FFF2-40B4-BE49-F238E27FC236}">
                <a16:creationId xmlns:a16="http://schemas.microsoft.com/office/drawing/2014/main" id="{375F7C4B-E3C9-412D-939C-8BC8B30EC525}"/>
              </a:ext>
            </a:extLst>
          </p:cNvPr>
          <p:cNvSpPr>
            <a:spLocks noGrp="1"/>
          </p:cNvSpPr>
          <p:nvPr>
            <p:ph idx="1"/>
          </p:nvPr>
        </p:nvSpPr>
        <p:spPr>
          <a:xfrm>
            <a:off x="626533" y="3434291"/>
            <a:ext cx="2472267" cy="2795589"/>
          </a:xfrm>
        </p:spPr>
        <p:txBody>
          <a:bodyPr vert="horz" lIns="91440" tIns="45720" rIns="91440" bIns="45720" rtlCol="0" anchor="t">
            <a:normAutofit/>
          </a:bodyPr>
          <a:lstStyle/>
          <a:p>
            <a:pPr marL="0" indent="0">
              <a:buNone/>
            </a:pPr>
            <a:endParaRPr lang="en-US">
              <a:cs typeface="Calibri"/>
            </a:endParaRPr>
          </a:p>
          <a:p>
            <a:pPr marL="0" indent="0">
              <a:buNone/>
            </a:pPr>
            <a:endParaRPr lang="en-US">
              <a:cs typeface="Calibri"/>
            </a:endParaRPr>
          </a:p>
        </p:txBody>
      </p:sp>
      <p:sp>
        <p:nvSpPr>
          <p:cNvPr id="5" name="TextBox 4">
            <a:extLst>
              <a:ext uri="{FF2B5EF4-FFF2-40B4-BE49-F238E27FC236}">
                <a16:creationId xmlns:a16="http://schemas.microsoft.com/office/drawing/2014/main" id="{B7EE360A-56E3-4EB9-9A59-31717F0F034B}"/>
              </a:ext>
            </a:extLst>
          </p:cNvPr>
          <p:cNvSpPr txBox="1"/>
          <p:nvPr/>
        </p:nvSpPr>
        <p:spPr>
          <a:xfrm>
            <a:off x="7098307" y="2053628"/>
            <a:ext cx="462926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200"/>
              </a:spcAft>
              <a:buFont typeface="Arial" panose="020B0604020202020204" pitchFamily="34" charset="0"/>
              <a:buChar char="•"/>
            </a:pPr>
            <a:r>
              <a:rPr lang="en-US" sz="2000">
                <a:latin typeface="Calibri"/>
                <a:cs typeface="Calibri"/>
              </a:rPr>
              <a:t>Despite relatively good air quality in Duluth, Rochester, and St. Cloud, we find health impacts from fine particles and ozone pollution.</a:t>
            </a:r>
          </a:p>
          <a:p>
            <a:pPr marL="342900" indent="-342900">
              <a:spcAft>
                <a:spcPts val="1200"/>
              </a:spcAft>
              <a:buFont typeface="Arial" panose="020B0604020202020204" pitchFamily="34" charset="0"/>
              <a:buChar char="•"/>
            </a:pPr>
            <a:r>
              <a:rPr lang="en-US" sz="2000">
                <a:latin typeface="Calibri"/>
                <a:cs typeface="Calibri"/>
              </a:rPr>
              <a:t>Overall, air pollution contributed to around 50 hospitalizations and emergency department visits during the project period.</a:t>
            </a:r>
          </a:p>
          <a:p>
            <a:pPr marL="342900" indent="-342900">
              <a:spcAft>
                <a:spcPts val="1200"/>
              </a:spcAft>
              <a:buFont typeface="Arial" panose="020B0604020202020204" pitchFamily="34" charset="0"/>
              <a:buChar char="•"/>
            </a:pPr>
            <a:r>
              <a:rPr lang="en-US" sz="2000">
                <a:latin typeface="Calibri"/>
                <a:cs typeface="Calibri"/>
              </a:rPr>
              <a:t>Similar pattern in disparities for asthma hospitalization and ED visits, compared to Metro.</a:t>
            </a:r>
          </a:p>
        </p:txBody>
      </p:sp>
      <p:pic>
        <p:nvPicPr>
          <p:cNvPr id="7" name="Picture 7" descr="Capture2.JPG">
            <a:extLst>
              <a:ext uri="{FF2B5EF4-FFF2-40B4-BE49-F238E27FC236}">
                <a16:creationId xmlns:a16="http://schemas.microsoft.com/office/drawing/2014/main" id="{BD3A7607-0D4E-4B6B-92C8-53E9FB74E9ED}"/>
              </a:ext>
            </a:extLst>
          </p:cNvPr>
          <p:cNvPicPr>
            <a:picLocks noChangeAspect="1"/>
          </p:cNvPicPr>
          <p:nvPr/>
        </p:nvPicPr>
        <p:blipFill>
          <a:blip r:embed="rId3"/>
          <a:stretch>
            <a:fillRect/>
          </a:stretch>
        </p:blipFill>
        <p:spPr>
          <a:xfrm>
            <a:off x="222464" y="2053628"/>
            <a:ext cx="6705293" cy="3299769"/>
          </a:xfrm>
          <a:prstGeom prst="rect">
            <a:avLst/>
          </a:prstGeom>
        </p:spPr>
      </p:pic>
    </p:spTree>
    <p:extLst>
      <p:ext uri="{BB962C8B-B14F-4D97-AF65-F5344CB8AC3E}">
        <p14:creationId xmlns:p14="http://schemas.microsoft.com/office/powerpoint/2010/main" val="391076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EBF2-6723-403C-9C6D-91D45D982E77}"/>
              </a:ext>
            </a:extLst>
          </p:cNvPr>
          <p:cNvSpPr>
            <a:spLocks noGrp="1"/>
          </p:cNvSpPr>
          <p:nvPr>
            <p:ph type="title"/>
          </p:nvPr>
        </p:nvSpPr>
        <p:spPr/>
        <p:txBody>
          <a:bodyPr/>
          <a:lstStyle/>
          <a:p>
            <a:r>
              <a:rPr lang="en-US" dirty="0">
                <a:cs typeface="Calibri"/>
              </a:rPr>
              <a:t>Summary and action steps</a:t>
            </a:r>
          </a:p>
        </p:txBody>
      </p:sp>
      <p:sp>
        <p:nvSpPr>
          <p:cNvPr id="5" name="Content Placeholder 2">
            <a:extLst>
              <a:ext uri="{FF2B5EF4-FFF2-40B4-BE49-F238E27FC236}">
                <a16:creationId xmlns:a16="http://schemas.microsoft.com/office/drawing/2014/main" id="{375F7C4B-E3C9-412D-939C-8BC8B30EC525}"/>
              </a:ext>
            </a:extLst>
          </p:cNvPr>
          <p:cNvSpPr>
            <a:spLocks noGrp="1"/>
          </p:cNvSpPr>
          <p:nvPr>
            <p:ph idx="1"/>
          </p:nvPr>
        </p:nvSpPr>
        <p:spPr>
          <a:xfrm>
            <a:off x="673768" y="1588168"/>
            <a:ext cx="11093116" cy="4728411"/>
          </a:xfrm>
        </p:spPr>
        <p:txBody>
          <a:bodyPr vert="horz" lIns="91440" tIns="45720" rIns="91440" bIns="45720" rtlCol="0" anchor="t">
            <a:normAutofit fontScale="77500" lnSpcReduction="20000"/>
          </a:bodyPr>
          <a:lstStyle/>
          <a:p>
            <a:pPr marL="0" indent="0">
              <a:spcBef>
                <a:spcPts val="0"/>
              </a:spcBef>
              <a:spcAft>
                <a:spcPts val="1200"/>
              </a:spcAft>
              <a:buNone/>
            </a:pPr>
            <a:r>
              <a:rPr lang="en-US" sz="2800" b="1" dirty="0">
                <a:ea typeface="+mn-lt"/>
                <a:cs typeface="+mn-lt"/>
              </a:rPr>
              <a:t>Achieving health equity and environmental justice are linked </a:t>
            </a:r>
          </a:p>
          <a:p>
            <a:pPr>
              <a:spcBef>
                <a:spcPts val="0"/>
              </a:spcBef>
              <a:spcAft>
                <a:spcPts val="1200"/>
              </a:spcAft>
            </a:pPr>
            <a:r>
              <a:rPr lang="en-US" sz="2800" dirty="0">
                <a:ea typeface="+mn-lt"/>
                <a:cs typeface="+mn-lt"/>
              </a:rPr>
              <a:t>Wide and consistent health disparities across urban areas of the state</a:t>
            </a:r>
          </a:p>
          <a:p>
            <a:pPr>
              <a:spcBef>
                <a:spcPts val="0"/>
              </a:spcBef>
              <a:spcAft>
                <a:spcPts val="1200"/>
              </a:spcAft>
            </a:pPr>
            <a:r>
              <a:rPr lang="en-US" sz="2800" dirty="0">
                <a:ea typeface="+mn-lt"/>
                <a:cs typeface="+mn-lt"/>
              </a:rPr>
              <a:t>Underlying chronic health inequities may increase vulnerability to environmental pollution</a:t>
            </a:r>
          </a:p>
          <a:p>
            <a:pPr marL="0" indent="0">
              <a:spcBef>
                <a:spcPts val="0"/>
              </a:spcBef>
              <a:spcAft>
                <a:spcPts val="1200"/>
              </a:spcAft>
              <a:buNone/>
            </a:pPr>
            <a:endParaRPr lang="en-US" sz="2800" dirty="0"/>
          </a:p>
          <a:p>
            <a:pPr marL="0" indent="0">
              <a:spcBef>
                <a:spcPts val="0"/>
              </a:spcBef>
              <a:spcAft>
                <a:spcPts val="1200"/>
              </a:spcAft>
              <a:buNone/>
            </a:pPr>
            <a:r>
              <a:rPr lang="en-US" sz="2800" b="1" dirty="0">
                <a:ea typeface="+mn-lt"/>
                <a:cs typeface="+mn-lt"/>
              </a:rPr>
              <a:t>Action is needed to improve outcomes together with communities</a:t>
            </a:r>
          </a:p>
          <a:p>
            <a:pPr>
              <a:spcBef>
                <a:spcPts val="0"/>
              </a:spcBef>
              <a:spcAft>
                <a:spcPts val="1200"/>
              </a:spcAft>
            </a:pPr>
            <a:r>
              <a:rPr lang="en-US" sz="2800" dirty="0">
                <a:ea typeface="+mn-lt"/>
                <a:cs typeface="+mn-lt"/>
              </a:rPr>
              <a:t>Reducing local air pollution further could avoid impacts</a:t>
            </a:r>
          </a:p>
          <a:p>
            <a:pPr>
              <a:spcBef>
                <a:spcPts val="0"/>
              </a:spcBef>
              <a:spcAft>
                <a:spcPts val="1200"/>
              </a:spcAft>
            </a:pPr>
            <a:r>
              <a:rPr lang="en-US" sz="2800" dirty="0">
                <a:ea typeface="+mn-lt"/>
                <a:cs typeface="+mn-lt"/>
              </a:rPr>
              <a:t>Continue inter-agency efforts and support of local agencies, partners, and communities to protect health of all Minnesotans</a:t>
            </a:r>
          </a:p>
          <a:p>
            <a:pPr>
              <a:spcBef>
                <a:spcPts val="0"/>
              </a:spcBef>
              <a:spcAft>
                <a:spcPts val="1200"/>
              </a:spcAft>
            </a:pPr>
            <a:endParaRPr lang="en-US" sz="2000" dirty="0">
              <a:ea typeface="+mn-lt"/>
              <a:cs typeface="+mn-lt"/>
            </a:endParaRPr>
          </a:p>
          <a:p>
            <a:pPr marL="0" indent="0">
              <a:buNone/>
            </a:pPr>
            <a:r>
              <a:rPr lang="en-US" sz="2000" dirty="0"/>
              <a:t>MPCA’s Life and Breath web page: </a:t>
            </a:r>
            <a:r>
              <a:rPr lang="en-US" sz="2000" dirty="0">
                <a:hlinkClick r:id="rId3"/>
              </a:rPr>
              <a:t>https://www.pca.state.mn.us/air/life-and-breath-report</a:t>
            </a:r>
            <a:endParaRPr lang="en-US" sz="2000" dirty="0"/>
          </a:p>
          <a:p>
            <a:pPr marL="0" indent="0">
              <a:buNone/>
            </a:pPr>
            <a:r>
              <a:rPr lang="en-US" sz="2000" dirty="0"/>
              <a:t>Minnesota Public Health Data Access portal: </a:t>
            </a:r>
            <a:r>
              <a:rPr lang="en-US" sz="2000" dirty="0">
                <a:hlinkClick r:id="rId4"/>
              </a:rPr>
              <a:t>https://data.web.health.state.mn.us/web/mndata/life_and_breath</a:t>
            </a:r>
            <a:r>
              <a:rPr lang="en-US" sz="2000" dirty="0"/>
              <a:t> </a:t>
            </a:r>
          </a:p>
          <a:p>
            <a:pPr>
              <a:spcBef>
                <a:spcPts val="0"/>
              </a:spcBef>
              <a:spcAft>
                <a:spcPts val="1200"/>
              </a:spcAft>
            </a:pPr>
            <a:endParaRPr lang="en-US" sz="2000" dirty="0">
              <a:ea typeface="+mn-lt"/>
              <a:cs typeface="+mn-lt"/>
            </a:endParaRPr>
          </a:p>
          <a:p>
            <a:pPr marL="0" indent="0">
              <a:buNone/>
            </a:pPr>
            <a:endParaRPr lang="en-US" dirty="0">
              <a:cs typeface="Calibri"/>
            </a:endParaRPr>
          </a:p>
        </p:txBody>
      </p:sp>
    </p:spTree>
    <p:extLst>
      <p:ext uri="{BB962C8B-B14F-4D97-AF65-F5344CB8AC3E}">
        <p14:creationId xmlns:p14="http://schemas.microsoft.com/office/powerpoint/2010/main" val="112400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61A6-89B3-8145-895D-7C3B7ED4CD51}"/>
              </a:ext>
            </a:extLst>
          </p:cNvPr>
          <p:cNvSpPr>
            <a:spLocks noGrp="1"/>
          </p:cNvSpPr>
          <p:nvPr>
            <p:ph type="ctrTitle"/>
          </p:nvPr>
        </p:nvSpPr>
        <p:spPr>
          <a:xfrm>
            <a:off x="1109470" y="1536145"/>
            <a:ext cx="9709517" cy="2085120"/>
          </a:xfrm>
        </p:spPr>
        <p:txBody>
          <a:bodyPr>
            <a:noAutofit/>
          </a:bodyPr>
          <a:lstStyle/>
          <a:p>
            <a:pPr algn="l"/>
            <a:r>
              <a:rPr lang="en-US" sz="7200" b="1" dirty="0">
                <a:solidFill>
                  <a:schemeClr val="bg1"/>
                </a:solidFill>
                <a:latin typeface="+mn-lt"/>
              </a:rPr>
              <a:t>Thank you! </a:t>
            </a:r>
            <a:br>
              <a:rPr lang="en-US" sz="7200" b="1" dirty="0">
                <a:solidFill>
                  <a:schemeClr val="bg1"/>
                </a:solidFill>
                <a:latin typeface="+mn-lt"/>
              </a:rPr>
            </a:br>
            <a:r>
              <a:rPr lang="en-US" sz="7200" b="1" dirty="0">
                <a:solidFill>
                  <a:schemeClr val="bg1"/>
                </a:solidFill>
                <a:latin typeface="+mn-lt"/>
              </a:rPr>
              <a:t>Questions?</a:t>
            </a:r>
          </a:p>
        </p:txBody>
      </p:sp>
      <p:cxnSp>
        <p:nvCxnSpPr>
          <p:cNvPr id="10" name="Straight Connector 9">
            <a:extLst>
              <a:ext uri="{FF2B5EF4-FFF2-40B4-BE49-F238E27FC236}">
                <a16:creationId xmlns:a16="http://schemas.microsoft.com/office/drawing/2014/main" id="{C81060F6-B98B-164E-AAD9-E1D482A10B42}"/>
              </a:ext>
            </a:extLst>
          </p:cNvPr>
          <p:cNvCxnSpPr>
            <a:cxnSpLocks/>
          </p:cNvCxnSpPr>
          <p:nvPr/>
        </p:nvCxnSpPr>
        <p:spPr>
          <a:xfrm>
            <a:off x="1109471" y="4426080"/>
            <a:ext cx="9709516" cy="0"/>
          </a:xfrm>
          <a:prstGeom prst="line">
            <a:avLst/>
          </a:prstGeom>
          <a:ln w="19050">
            <a:solidFill>
              <a:srgbClr val="028EA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4F6A94-7686-FE42-9D82-3422E35FFC55}"/>
              </a:ext>
            </a:extLst>
          </p:cNvPr>
          <p:cNvCxnSpPr>
            <a:cxnSpLocks/>
          </p:cNvCxnSpPr>
          <p:nvPr/>
        </p:nvCxnSpPr>
        <p:spPr>
          <a:xfrm>
            <a:off x="6417424" y="4426080"/>
            <a:ext cx="0" cy="1267584"/>
          </a:xfrm>
          <a:prstGeom prst="line">
            <a:avLst/>
          </a:prstGeom>
          <a:ln w="19050">
            <a:solidFill>
              <a:srgbClr val="028EA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422FCBE-15F1-2543-B98A-F3B99F33F5BC}"/>
              </a:ext>
            </a:extLst>
          </p:cNvPr>
          <p:cNvPicPr>
            <a:picLocks noChangeAspect="1"/>
          </p:cNvPicPr>
          <p:nvPr/>
        </p:nvPicPr>
        <p:blipFill>
          <a:blip r:embed="rId4"/>
          <a:stretch>
            <a:fillRect/>
          </a:stretch>
        </p:blipFill>
        <p:spPr>
          <a:xfrm>
            <a:off x="6557230" y="4697012"/>
            <a:ext cx="4860274" cy="716803"/>
          </a:xfrm>
          <a:prstGeom prst="rect">
            <a:avLst/>
          </a:prstGeom>
        </p:spPr>
      </p:pic>
      <p:sp>
        <p:nvSpPr>
          <p:cNvPr id="4" name="TextBox 3"/>
          <p:cNvSpPr txBox="1"/>
          <p:nvPr/>
        </p:nvSpPr>
        <p:spPr>
          <a:xfrm>
            <a:off x="1109469" y="4705929"/>
            <a:ext cx="5307955" cy="1631216"/>
          </a:xfrm>
          <a:prstGeom prst="rect">
            <a:avLst/>
          </a:prstGeom>
          <a:noFill/>
        </p:spPr>
        <p:txBody>
          <a:bodyPr wrap="square" lIns="91440" tIns="45720" rIns="91440" bIns="45720" rtlCol="0" anchor="t">
            <a:spAutoFit/>
          </a:bodyPr>
          <a:lstStyle/>
          <a:p>
            <a:pPr>
              <a:defRPr/>
            </a:pPr>
            <a:r>
              <a:rPr lang="en-US" sz="2000" dirty="0">
                <a:solidFill>
                  <a:schemeClr val="bg1"/>
                </a:solidFill>
                <a:latin typeface="Calibri" panose="020F0502020204030204"/>
                <a:cs typeface="Calibri"/>
              </a:rPr>
              <a:t>MDH – Kathy Raleigh</a:t>
            </a:r>
            <a:r>
              <a:rPr lang="en-US" sz="2000" dirty="0">
                <a:solidFill>
                  <a:schemeClr val="bg1">
                    <a:lumMod val="95000"/>
                  </a:schemeClr>
                </a:solidFill>
                <a:latin typeface="Calibri" panose="020F0502020204030204"/>
                <a:cs typeface="Calibri"/>
              </a:rPr>
              <a:t>, </a:t>
            </a:r>
            <a:r>
              <a:rPr lang="en-US" sz="2000" dirty="0">
                <a:solidFill>
                  <a:schemeClr val="bg1">
                    <a:lumMod val="95000"/>
                  </a:schemeClr>
                </a:solidFill>
                <a:latin typeface="Calibri" panose="020F0502020204030204"/>
                <a:cs typeface="Calibri"/>
                <a:hlinkClick r:id="rId5">
                  <a:extLst>
                    <a:ext uri="{A12FA001-AC4F-418D-AE19-62706E023703}">
                      <ahyp:hlinkClr xmlns:ahyp="http://schemas.microsoft.com/office/drawing/2018/hyperlinkcolor" val="tx"/>
                    </a:ext>
                  </a:extLst>
                </a:hlinkClick>
              </a:rPr>
              <a:t>Kathy.Raleigh@state.mn.us</a:t>
            </a:r>
            <a:endParaRPr lang="en-US" sz="2000" dirty="0">
              <a:solidFill>
                <a:schemeClr val="bg1">
                  <a:lumMod val="95000"/>
                </a:schemeClr>
              </a:solidFill>
              <a:latin typeface="Calibri" panose="020F0502020204030204"/>
              <a:cs typeface="Calibri"/>
            </a:endParaRPr>
          </a:p>
          <a:p>
            <a:pPr>
              <a:defRPr/>
            </a:pPr>
            <a:r>
              <a:rPr lang="en-US" sz="2000" dirty="0">
                <a:solidFill>
                  <a:schemeClr val="bg1">
                    <a:lumMod val="95000"/>
                  </a:schemeClr>
                </a:solidFill>
                <a:latin typeface="Calibri" panose="020F0502020204030204"/>
                <a:cs typeface="Calibri"/>
              </a:rPr>
              <a:t>MPCA-David Bael, </a:t>
            </a:r>
            <a:r>
              <a:rPr lang="en-US" sz="2000" dirty="0">
                <a:solidFill>
                  <a:schemeClr val="bg1">
                    <a:lumMod val="95000"/>
                  </a:schemeClr>
                </a:solidFill>
                <a:latin typeface="Calibri" panose="020F0502020204030204"/>
                <a:cs typeface="Calibri"/>
                <a:hlinkClick r:id="rId6">
                  <a:extLst>
                    <a:ext uri="{A12FA001-AC4F-418D-AE19-62706E023703}">
                      <ahyp:hlinkClr xmlns:ahyp="http://schemas.microsoft.com/office/drawing/2018/hyperlinkcolor" val="tx"/>
                    </a:ext>
                  </a:extLst>
                </a:hlinkClick>
              </a:rPr>
              <a:t>David.Bael@state.mn.us</a:t>
            </a:r>
            <a:endParaRPr lang="en-US" sz="2000" dirty="0">
              <a:solidFill>
                <a:schemeClr val="bg1">
                  <a:lumMod val="95000"/>
                </a:schemeClr>
              </a:solidFill>
              <a:latin typeface="Calibri" panose="020F0502020204030204"/>
              <a:cs typeface="Calibri"/>
            </a:endParaRPr>
          </a:p>
          <a:p>
            <a:pPr>
              <a:defRPr/>
            </a:pPr>
            <a:endParaRPr lang="en-US" sz="2000" dirty="0">
              <a:solidFill>
                <a:schemeClr val="bg1"/>
              </a:solidFill>
              <a:latin typeface="Calibri" panose="020F0502020204030204"/>
              <a:cs typeface="Calibri"/>
            </a:endParaRPr>
          </a:p>
          <a:p>
            <a:pPr>
              <a:defRPr/>
            </a:pPr>
            <a:endParaRPr lang="en-US" sz="2000" dirty="0">
              <a:solidFill>
                <a:schemeClr val="bg1"/>
              </a:solidFill>
              <a:latin typeface="Calibri" panose="020F0502020204030204"/>
              <a:cs typeface="Calibri"/>
            </a:endParaRPr>
          </a:p>
          <a:p>
            <a:pPr>
              <a:defRPr/>
            </a:pPr>
            <a:endParaRPr lang="en-US" sz="2000" dirty="0">
              <a:solidFill>
                <a:schemeClr val="bg1"/>
              </a:solidFill>
              <a:latin typeface="Calibri" panose="020F0502020204030204"/>
              <a:cs typeface="Calibri"/>
            </a:endParaRPr>
          </a:p>
        </p:txBody>
      </p:sp>
    </p:spTree>
    <p:extLst>
      <p:ext uri="{BB962C8B-B14F-4D97-AF65-F5344CB8AC3E}">
        <p14:creationId xmlns:p14="http://schemas.microsoft.com/office/powerpoint/2010/main" val="192907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 Air Quality and Health</a:t>
            </a:r>
          </a:p>
        </p:txBody>
      </p:sp>
      <p:sp>
        <p:nvSpPr>
          <p:cNvPr id="5" name="Rectangle 4"/>
          <p:cNvSpPr/>
          <p:nvPr/>
        </p:nvSpPr>
        <p:spPr>
          <a:xfrm>
            <a:off x="593318" y="1527534"/>
            <a:ext cx="10937630" cy="1077218"/>
          </a:xfrm>
          <a:prstGeom prst="rect">
            <a:avLst/>
          </a:prstGeom>
        </p:spPr>
        <p:txBody>
          <a:bodyPr wrap="square">
            <a:spAutoFit/>
          </a:bodyPr>
          <a:lstStyle/>
          <a:p>
            <a:pPr algn="ctr">
              <a:spcAft>
                <a:spcPts val="1200"/>
              </a:spcAft>
            </a:pPr>
            <a:r>
              <a:rPr lang="en-US" sz="3200" b="1" dirty="0">
                <a:ea typeface="Times New Roman" panose="02020603050405020304" pitchFamily="18" charset="0"/>
                <a:cs typeface="Times New Roman"/>
              </a:rPr>
              <a:t>MPCA/MDH collaboration to understand and address role of air quality and health</a:t>
            </a:r>
          </a:p>
        </p:txBody>
      </p:sp>
      <p:pic>
        <p:nvPicPr>
          <p:cNvPr id="6" name="Content Placeholder 4"/>
          <p:cNvPicPr>
            <a:picLocks/>
          </p:cNvPicPr>
          <p:nvPr/>
        </p:nvPicPr>
        <p:blipFill rotWithShape="1">
          <a:blip r:embed="rId3" cstate="print">
            <a:extLst>
              <a:ext uri="{28A0092B-C50C-407E-A947-70E740481C1C}">
                <a14:useLocalDpi xmlns:a14="http://schemas.microsoft.com/office/drawing/2010/main" val="0"/>
              </a:ext>
            </a:extLst>
          </a:blip>
          <a:srcRect l="5543" t="4534" r="5772" b="4779"/>
          <a:stretch/>
        </p:blipFill>
        <p:spPr>
          <a:xfrm>
            <a:off x="188147" y="2771581"/>
            <a:ext cx="2576850" cy="35814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1383" y="2715896"/>
            <a:ext cx="2800244" cy="3692769"/>
          </a:xfrm>
          <a:prstGeom prst="rect">
            <a:avLst/>
          </a:prstGeom>
        </p:spPr>
      </p:pic>
      <p:sp>
        <p:nvSpPr>
          <p:cNvPr id="8" name="TextBox 7"/>
          <p:cNvSpPr txBox="1"/>
          <p:nvPr/>
        </p:nvSpPr>
        <p:spPr>
          <a:xfrm>
            <a:off x="2942320" y="2771581"/>
            <a:ext cx="6239628" cy="3754874"/>
          </a:xfrm>
          <a:prstGeom prst="rect">
            <a:avLst/>
          </a:prstGeom>
          <a:noFill/>
        </p:spPr>
        <p:txBody>
          <a:bodyPr wrap="square" rtlCol="0">
            <a:spAutoFit/>
          </a:bodyPr>
          <a:lstStyle/>
          <a:p>
            <a:pPr marL="342900" lvl="1" indent="-342900">
              <a:buFont typeface="Arial" panose="020B0604020202020204" pitchFamily="34" charset="0"/>
              <a:buChar char="•"/>
            </a:pPr>
            <a:r>
              <a:rPr lang="en-US" sz="2200" u="sng" dirty="0"/>
              <a:t>Air Quality and Respiratory Health Initiative</a:t>
            </a:r>
            <a:r>
              <a:rPr lang="en-US" sz="2200" dirty="0"/>
              <a:t>:  </a:t>
            </a:r>
            <a:r>
              <a:rPr lang="en-US" sz="2200" i="1" dirty="0"/>
              <a:t>Goals to use data to inform communities about air quality and health</a:t>
            </a:r>
          </a:p>
          <a:p>
            <a:pPr marL="342900" lvl="1" indent="-342900">
              <a:buFont typeface="Arial" panose="020B0604020202020204" pitchFamily="34" charset="0"/>
              <a:buChar char="•"/>
            </a:pPr>
            <a:endParaRPr lang="en-US" sz="2200" i="1" dirty="0"/>
          </a:p>
          <a:p>
            <a:pPr marL="342900" lvl="1" indent="-342900">
              <a:buFont typeface="Arial" panose="020B0604020202020204" pitchFamily="34" charset="0"/>
              <a:buChar char="•"/>
            </a:pPr>
            <a:r>
              <a:rPr lang="en-US" sz="2200" dirty="0"/>
              <a:t>MPCA generates air quality monitoring and modeling data, estimates risks to inform actions</a:t>
            </a:r>
          </a:p>
          <a:p>
            <a:pPr marL="342900" lvl="1" indent="-342900">
              <a:buFont typeface="Arial" panose="020B0604020202020204" pitchFamily="34" charset="0"/>
              <a:buChar char="•"/>
            </a:pPr>
            <a:endParaRPr lang="en-US" sz="2200" dirty="0"/>
          </a:p>
          <a:p>
            <a:pPr marL="342900" lvl="1" indent="-342900">
              <a:buFont typeface="Arial" panose="020B0604020202020204" pitchFamily="34" charset="0"/>
              <a:buChar char="•"/>
            </a:pPr>
            <a:r>
              <a:rPr lang="en-US" sz="2200" dirty="0"/>
              <a:t>MDH conducts disease surveillance to inform disease prevention actions, including data on social, behavioral and environmental risks</a:t>
            </a:r>
          </a:p>
          <a:p>
            <a:endParaRPr lang="en-US" dirty="0"/>
          </a:p>
        </p:txBody>
      </p:sp>
    </p:spTree>
    <p:extLst>
      <p:ext uri="{BB962C8B-B14F-4D97-AF65-F5344CB8AC3E}">
        <p14:creationId xmlns:p14="http://schemas.microsoft.com/office/powerpoint/2010/main" val="337069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&amp; health in Minnesota</a:t>
            </a:r>
          </a:p>
        </p:txBody>
      </p:sp>
      <p:pic>
        <p:nvPicPr>
          <p:cNvPr id="5" name="Picture 4" descr="circle burden characturistics.png">
            <a:extLst>
              <a:ext uri="{FF2B5EF4-FFF2-40B4-BE49-F238E27FC236}">
                <a16:creationId xmlns:a16="http://schemas.microsoft.com/office/drawing/2014/main" id="{132BD836-D5F2-4FD9-9F7F-0265B13F9519}"/>
              </a:ext>
            </a:extLst>
          </p:cNvPr>
          <p:cNvPicPr>
            <a:picLocks noChangeAspect="1"/>
          </p:cNvPicPr>
          <p:nvPr/>
        </p:nvPicPr>
        <p:blipFill>
          <a:blip r:embed="rId3"/>
          <a:stretch>
            <a:fillRect/>
          </a:stretch>
        </p:blipFill>
        <p:spPr>
          <a:xfrm>
            <a:off x="5947757" y="1445105"/>
            <a:ext cx="5566757" cy="5161892"/>
          </a:xfrm>
          <a:prstGeom prst="rect">
            <a:avLst/>
          </a:prstGeom>
        </p:spPr>
      </p:pic>
      <p:sp>
        <p:nvSpPr>
          <p:cNvPr id="6" name="Content Placeholder 2">
            <a:extLst>
              <a:ext uri="{FF2B5EF4-FFF2-40B4-BE49-F238E27FC236}">
                <a16:creationId xmlns:a16="http://schemas.microsoft.com/office/drawing/2014/main" id="{375F7C4B-E3C9-412D-939C-8BC8B30EC525}"/>
              </a:ext>
            </a:extLst>
          </p:cNvPr>
          <p:cNvSpPr txBox="1">
            <a:spLocks/>
          </p:cNvSpPr>
          <p:nvPr/>
        </p:nvSpPr>
        <p:spPr>
          <a:xfrm>
            <a:off x="381000" y="1445105"/>
            <a:ext cx="5566757" cy="5260495"/>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endParaRPr lang="en-US" sz="2800" b="1" dirty="0">
              <a:cs typeface="Calibri"/>
            </a:endParaRPr>
          </a:p>
          <a:p>
            <a:pPr marL="0" indent="0" algn="ctr">
              <a:spcBef>
                <a:spcPts val="0"/>
              </a:spcBef>
              <a:spcAft>
                <a:spcPts val="1200"/>
              </a:spcAft>
              <a:buFont typeface="Arial" panose="020B0604020202020204" pitchFamily="34" charset="0"/>
              <a:buNone/>
            </a:pPr>
            <a:r>
              <a:rPr lang="en-US" sz="2800" b="1" dirty="0">
                <a:cs typeface="Calibri"/>
              </a:rPr>
              <a:t>Health impacts of air pollution are not evenly distributed</a:t>
            </a:r>
          </a:p>
          <a:p>
            <a:pPr marL="0" indent="0" algn="ctr">
              <a:spcBef>
                <a:spcPts val="0"/>
              </a:spcBef>
              <a:spcAft>
                <a:spcPts val="1200"/>
              </a:spcAft>
              <a:buFont typeface="Arial" panose="020B0604020202020204" pitchFamily="34" charset="0"/>
              <a:buNone/>
            </a:pPr>
            <a:endParaRPr lang="en-US" sz="1400" dirty="0">
              <a:ea typeface="+mn-lt"/>
              <a:cs typeface="+mn-lt"/>
            </a:endParaRPr>
          </a:p>
          <a:p>
            <a:pPr marL="285750" indent="-285750">
              <a:spcBef>
                <a:spcPts val="0"/>
              </a:spcBef>
              <a:spcAft>
                <a:spcPts val="1200"/>
              </a:spcAft>
              <a:buFont typeface="Arial,Sans-Serif"/>
              <a:buChar char="•"/>
            </a:pPr>
            <a:r>
              <a:rPr lang="en-US" sz="2000" dirty="0">
                <a:cs typeface="Calibri"/>
              </a:rPr>
              <a:t>MN has generally good air quality and meets federal standards, but even low and moderate levels of air pollution can contribute to serious illness and death. </a:t>
            </a:r>
            <a:endParaRPr lang="en-US" sz="2000" dirty="0">
              <a:ea typeface="+mn-lt"/>
              <a:cs typeface="+mn-lt"/>
            </a:endParaRPr>
          </a:p>
          <a:p>
            <a:pPr marL="285750" indent="-285750">
              <a:spcBef>
                <a:spcPts val="0"/>
              </a:spcBef>
              <a:spcAft>
                <a:spcPts val="1200"/>
              </a:spcAft>
              <a:buFont typeface="Arial,Sans-Serif"/>
              <a:buChar char="•"/>
            </a:pPr>
            <a:r>
              <a:rPr lang="en-US" sz="2000" dirty="0">
                <a:cs typeface="Calibri"/>
              </a:rPr>
              <a:t>Health effects are especially felt in communities already affected by health inequities and over-burdened with other social and environmental stressors.</a:t>
            </a:r>
          </a:p>
        </p:txBody>
      </p:sp>
    </p:spTree>
    <p:extLst>
      <p:ext uri="{BB962C8B-B14F-4D97-AF65-F5344CB8AC3E}">
        <p14:creationId xmlns:p14="http://schemas.microsoft.com/office/powerpoint/2010/main" val="401505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raleik1\AppData\Local\Microsoft\Windows\INetCache\Content.Outlook\AARU5X5J\body-effects-PM-Ozon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5606" y="1459043"/>
            <a:ext cx="7954600" cy="5127995"/>
          </a:xfrm>
          <a:prstGeom prst="rect">
            <a:avLst/>
          </a:prstGeom>
          <a:noFill/>
          <a:ln>
            <a:noFill/>
          </a:ln>
        </p:spPr>
      </p:pic>
      <p:sp>
        <p:nvSpPr>
          <p:cNvPr id="2" name="Title 1"/>
          <p:cNvSpPr>
            <a:spLocks noGrp="1"/>
          </p:cNvSpPr>
          <p:nvPr>
            <p:ph type="title"/>
          </p:nvPr>
        </p:nvSpPr>
        <p:spPr/>
        <p:txBody>
          <a:bodyPr/>
          <a:lstStyle/>
          <a:p>
            <a:r>
              <a:rPr lang="en-US" dirty="0"/>
              <a:t>PM</a:t>
            </a:r>
            <a:r>
              <a:rPr lang="en-US" baseline="-25000" dirty="0"/>
              <a:t>2.5</a:t>
            </a:r>
            <a:r>
              <a:rPr lang="en-US" dirty="0"/>
              <a:t> and ozone health impacts</a:t>
            </a:r>
          </a:p>
        </p:txBody>
      </p:sp>
    </p:spTree>
    <p:extLst>
      <p:ext uri="{BB962C8B-B14F-4D97-AF65-F5344CB8AC3E}">
        <p14:creationId xmlns:p14="http://schemas.microsoft.com/office/powerpoint/2010/main" val="31669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goals</a:t>
            </a:r>
          </a:p>
        </p:txBody>
      </p:sp>
      <p:sp>
        <p:nvSpPr>
          <p:cNvPr id="5" name="TextBox 4"/>
          <p:cNvSpPr txBox="1"/>
          <p:nvPr/>
        </p:nvSpPr>
        <p:spPr>
          <a:xfrm>
            <a:off x="377754" y="1923698"/>
            <a:ext cx="5950864" cy="4101123"/>
          </a:xfrm>
          <a:prstGeom prst="rect">
            <a:avLst/>
          </a:prstGeom>
          <a:noFill/>
        </p:spPr>
        <p:txBody>
          <a:bodyPr wrap="square" lIns="91440" tIns="45720" rIns="91440" bIns="45720" rtlCol="0" anchor="t">
            <a:spAutoFit/>
          </a:bodyPr>
          <a:lstStyle/>
          <a:p>
            <a:pPr algn="ctr">
              <a:spcAft>
                <a:spcPts val="1200"/>
              </a:spcAft>
            </a:pPr>
            <a:endParaRPr lang="en-US" sz="1050" dirty="0">
              <a:ea typeface="Times New Roman" panose="02020603050405020304" pitchFamily="18" charset="0"/>
              <a:cs typeface="Times New Roman"/>
            </a:endParaRPr>
          </a:p>
          <a:p>
            <a:pPr marL="285750" indent="-285750">
              <a:spcAft>
                <a:spcPts val="1200"/>
              </a:spcAft>
              <a:buFont typeface="Arial" panose="020B0604020202020204" pitchFamily="34" charset="0"/>
              <a:buChar char="•"/>
            </a:pPr>
            <a:r>
              <a:rPr lang="en-US" sz="2000" dirty="0">
                <a:ea typeface="Times New Roman" panose="02020603050405020304" pitchFamily="18" charset="0"/>
                <a:cs typeface="Times New Roman"/>
              </a:rPr>
              <a:t>Demonstrate </a:t>
            </a:r>
            <a:r>
              <a:rPr lang="en-US" sz="2000" dirty="0">
                <a:effectLst/>
                <a:ea typeface="Times New Roman" panose="02020603050405020304" pitchFamily="18" charset="0"/>
                <a:cs typeface="Times New Roman"/>
              </a:rPr>
              <a:t>magnitude of air pollution’s contribution to serious cardio-pulmonary hospitalizations and premature deaths</a:t>
            </a:r>
            <a:r>
              <a:rPr lang="en-US" sz="2000" dirty="0">
                <a:ea typeface="Times New Roman" panose="02020603050405020304" pitchFamily="18" charset="0"/>
                <a:cs typeface="Times New Roman"/>
              </a:rPr>
              <a:t> </a:t>
            </a:r>
            <a:endParaRPr lang="en-US" sz="2000" dirty="0">
              <a:effectLst/>
              <a:ea typeface="Times New Roman" panose="02020603050405020304" pitchFamily="18" charset="0"/>
              <a:cs typeface="Times New Roman" panose="02020603050405020304" pitchFamily="18" charset="0"/>
            </a:endParaRPr>
          </a:p>
          <a:p>
            <a:pPr marL="742950" lvl="1" indent="-285750">
              <a:spcAft>
                <a:spcPts val="1200"/>
              </a:spcAft>
              <a:buFont typeface="Arial" panose="020B0604020202020204" pitchFamily="34" charset="0"/>
              <a:buChar char="•"/>
            </a:pPr>
            <a:r>
              <a:rPr lang="en-US" sz="2000" dirty="0">
                <a:effectLst/>
                <a:ea typeface="Times New Roman" panose="02020603050405020304" pitchFamily="18" charset="0"/>
                <a:cs typeface="Times New Roman"/>
              </a:rPr>
              <a:t>Twin Cities Metro 7-county region zip codes </a:t>
            </a:r>
          </a:p>
          <a:p>
            <a:pPr marL="742950" lvl="1" indent="-285750">
              <a:spcAft>
                <a:spcPts val="1200"/>
              </a:spcAft>
              <a:buFont typeface="Arial" panose="020B0604020202020204" pitchFamily="34" charset="0"/>
              <a:buChar char="•"/>
            </a:pPr>
            <a:r>
              <a:rPr lang="en-US" sz="2000" dirty="0">
                <a:ea typeface="Times New Roman" panose="02020603050405020304" pitchFamily="18" charset="0"/>
                <a:cs typeface="Times New Roman"/>
              </a:rPr>
              <a:t>Greater MN largest cities</a:t>
            </a:r>
            <a:endParaRPr lang="en-US" sz="2000" dirty="0">
              <a:effectLst/>
              <a:ea typeface="Times New Roman" panose="02020603050405020304" pitchFamily="18" charset="0"/>
              <a:cs typeface="Times New Roman"/>
            </a:endParaRPr>
          </a:p>
          <a:p>
            <a:pPr marL="285750" indent="-285750">
              <a:spcAft>
                <a:spcPts val="1200"/>
              </a:spcAft>
              <a:buFont typeface="Arial" panose="020B0604020202020204" pitchFamily="34" charset="0"/>
              <a:buChar char="•"/>
            </a:pPr>
            <a:r>
              <a:rPr lang="en-US" sz="2000" dirty="0">
                <a:ea typeface="Times New Roman" panose="02020603050405020304" pitchFamily="18" charset="0"/>
                <a:cs typeface="Times New Roman"/>
              </a:rPr>
              <a:t>Describe disparate impacts across zip codes and regional patterns in over-burdened and disadvantaged communities</a:t>
            </a:r>
          </a:p>
          <a:p>
            <a:pPr marL="285750" indent="-285750">
              <a:spcAft>
                <a:spcPts val="1200"/>
              </a:spcAft>
              <a:buFont typeface="Arial" panose="020B0604020202020204" pitchFamily="34" charset="0"/>
              <a:buChar char="•"/>
            </a:pPr>
            <a:r>
              <a:rPr lang="en-US" sz="2000" dirty="0">
                <a:ea typeface="Times New Roman" panose="02020603050405020304" pitchFamily="18" charset="0"/>
                <a:cs typeface="Times New Roman"/>
              </a:rPr>
              <a:t>Quantify health benefits of reducing pollution by 10%</a:t>
            </a:r>
            <a:endParaRPr lang="en-US" sz="2000" dirty="0">
              <a:ea typeface="Calibri" panose="020F0502020204030204" pitchFamily="34" charset="0"/>
              <a:cs typeface="Times New Roman"/>
            </a:endParaRPr>
          </a:p>
        </p:txBody>
      </p:sp>
      <p:grpSp>
        <p:nvGrpSpPr>
          <p:cNvPr id="6" name="Group 5">
            <a:extLst>
              <a:ext uri="{FF2B5EF4-FFF2-40B4-BE49-F238E27FC236}">
                <a16:creationId xmlns:a16="http://schemas.microsoft.com/office/drawing/2014/main" id="{6498E1BA-9B86-4037-AE29-F39CCCBDC91D}"/>
              </a:ext>
            </a:extLst>
          </p:cNvPr>
          <p:cNvGrpSpPr/>
          <p:nvPr/>
        </p:nvGrpSpPr>
        <p:grpSpPr>
          <a:xfrm>
            <a:off x="5869634" y="1662296"/>
            <a:ext cx="3493440" cy="4259179"/>
            <a:chOff x="6553200" y="340178"/>
            <a:chExt cx="2668611" cy="2932086"/>
          </a:xfrm>
        </p:grpSpPr>
        <p:pic>
          <p:nvPicPr>
            <p:cNvPr id="7" name="Picture 4">
              <a:extLst>
                <a:ext uri="{FF2B5EF4-FFF2-40B4-BE49-F238E27FC236}">
                  <a16:creationId xmlns:a16="http://schemas.microsoft.com/office/drawing/2014/main" id="{7BA727B8-00FA-4E3D-B284-41DA353D0391}"/>
                </a:ext>
              </a:extLst>
            </p:cNvPr>
            <p:cNvPicPr>
              <a:picLocks noChangeAspect="1"/>
            </p:cNvPicPr>
            <p:nvPr/>
          </p:nvPicPr>
          <p:blipFill rotWithShape="1">
            <a:blip r:embed="rId3"/>
            <a:srcRect l="406" t="14815" r="49898" b="-1010"/>
            <a:stretch/>
          </p:blipFill>
          <p:spPr>
            <a:xfrm>
              <a:off x="6553200" y="483325"/>
              <a:ext cx="2668611" cy="2788939"/>
            </a:xfrm>
            <a:prstGeom prst="rect">
              <a:avLst/>
            </a:prstGeom>
          </p:spPr>
        </p:pic>
        <p:sp>
          <p:nvSpPr>
            <p:cNvPr id="8" name="Rectangle 7">
              <a:extLst>
                <a:ext uri="{FF2B5EF4-FFF2-40B4-BE49-F238E27FC236}">
                  <a16:creationId xmlns:a16="http://schemas.microsoft.com/office/drawing/2014/main" id="{135478C2-9256-45C1-BB82-6348DB25545E}"/>
                </a:ext>
              </a:extLst>
            </p:cNvPr>
            <p:cNvSpPr/>
            <p:nvPr/>
          </p:nvSpPr>
          <p:spPr>
            <a:xfrm>
              <a:off x="6555921" y="340178"/>
              <a:ext cx="914400" cy="849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11D8F311-DC77-4525-ACDB-1B6E9CC83C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4012" y="2487112"/>
            <a:ext cx="3647988" cy="4051242"/>
          </a:xfrm>
          <a:prstGeom prst="rect">
            <a:avLst/>
          </a:prstGeom>
        </p:spPr>
      </p:pic>
    </p:spTree>
    <p:extLst>
      <p:ext uri="{BB962C8B-B14F-4D97-AF65-F5344CB8AC3E}">
        <p14:creationId xmlns:p14="http://schemas.microsoft.com/office/powerpoint/2010/main" val="9314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1C7F6D0-795A-4FF0-B6E2-7593A3CD82FD}"/>
              </a:ext>
            </a:extLst>
          </p:cNvPr>
          <p:cNvPicPr>
            <a:picLocks noGrp="1" noChangeAspect="1"/>
          </p:cNvPicPr>
          <p:nvPr>
            <p:ph sz="half" idx="2"/>
          </p:nvPr>
        </p:nvPicPr>
        <p:blipFill>
          <a:blip r:embed="rId3"/>
          <a:stretch>
            <a:fillRect/>
          </a:stretch>
        </p:blipFill>
        <p:spPr>
          <a:xfrm>
            <a:off x="457754" y="4306460"/>
            <a:ext cx="5694040" cy="2203466"/>
          </a:xfrm>
        </p:spPr>
      </p:pic>
      <p:sp>
        <p:nvSpPr>
          <p:cNvPr id="2" name="Title 1"/>
          <p:cNvSpPr>
            <a:spLocks noGrp="1"/>
          </p:cNvSpPr>
          <p:nvPr>
            <p:ph type="title"/>
          </p:nvPr>
        </p:nvSpPr>
        <p:spPr/>
        <p:txBody>
          <a:bodyPr/>
          <a:lstStyle/>
          <a:p>
            <a:r>
              <a:rPr lang="en-US" dirty="0"/>
              <a:t>Air and health </a:t>
            </a:r>
          </a:p>
        </p:txBody>
      </p:sp>
      <p:sp>
        <p:nvSpPr>
          <p:cNvPr id="3" name="Content Placeholder 2"/>
          <p:cNvSpPr>
            <a:spLocks noGrp="1"/>
          </p:cNvSpPr>
          <p:nvPr>
            <p:ph sz="half" idx="1"/>
          </p:nvPr>
        </p:nvSpPr>
        <p:spPr>
          <a:xfrm>
            <a:off x="690311" y="1449807"/>
            <a:ext cx="4699836" cy="2797340"/>
          </a:xfrm>
        </p:spPr>
        <p:txBody>
          <a:bodyPr>
            <a:normAutofit fontScale="85000" lnSpcReduction="20000"/>
          </a:bodyPr>
          <a:lstStyle/>
          <a:p>
            <a:pPr marL="0" indent="0">
              <a:buNone/>
            </a:pPr>
            <a:r>
              <a:rPr lang="en-US" sz="3000" b="1" dirty="0"/>
              <a:t>How can health impacts of air pollution be counted?</a:t>
            </a:r>
          </a:p>
          <a:p>
            <a:r>
              <a:rPr lang="en-US" sz="2200" dirty="0"/>
              <a:t>Epidemiological studies measure the relationships between pollutant concentrations and health.</a:t>
            </a:r>
          </a:p>
          <a:p>
            <a:r>
              <a:rPr lang="en-US" sz="2200" dirty="0"/>
              <a:t>From these relationships, we can estimate the fraction of adverse health impacts that may be attributed to air pollution.</a:t>
            </a:r>
          </a:p>
          <a:p>
            <a:pPr marL="0" indent="0">
              <a:buNone/>
            </a:pPr>
            <a:endParaRPr lang="en-US" dirty="0"/>
          </a:p>
          <a:p>
            <a:endParaRPr lang="en-US" dirty="0"/>
          </a:p>
        </p:txBody>
      </p:sp>
      <p:pic>
        <p:nvPicPr>
          <p:cNvPr id="4" name="Picture 3">
            <a:extLst>
              <a:ext uri="{FF2B5EF4-FFF2-40B4-BE49-F238E27FC236}">
                <a16:creationId xmlns:a16="http://schemas.microsoft.com/office/drawing/2014/main" id="{01BA309F-3AD3-4752-8F3C-D1199E5766DF}"/>
              </a:ext>
            </a:extLst>
          </p:cNvPr>
          <p:cNvPicPr>
            <a:picLocks noChangeAspect="1"/>
          </p:cNvPicPr>
          <p:nvPr/>
        </p:nvPicPr>
        <p:blipFill>
          <a:blip r:embed="rId4"/>
          <a:stretch>
            <a:fillRect/>
          </a:stretch>
        </p:blipFill>
        <p:spPr>
          <a:xfrm>
            <a:off x="6096000" y="1997665"/>
            <a:ext cx="5926597" cy="3577108"/>
          </a:xfrm>
          <a:prstGeom prst="rect">
            <a:avLst/>
          </a:prstGeom>
        </p:spPr>
      </p:pic>
    </p:spTree>
    <p:extLst>
      <p:ext uri="{BB962C8B-B14F-4D97-AF65-F5344CB8AC3E}">
        <p14:creationId xmlns:p14="http://schemas.microsoft.com/office/powerpoint/2010/main" val="381973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EBF2-6723-403C-9C6D-91D45D982E77}"/>
              </a:ext>
            </a:extLst>
          </p:cNvPr>
          <p:cNvSpPr>
            <a:spLocks noGrp="1"/>
          </p:cNvSpPr>
          <p:nvPr>
            <p:ph type="title"/>
          </p:nvPr>
        </p:nvSpPr>
        <p:spPr/>
        <p:txBody>
          <a:bodyPr/>
          <a:lstStyle/>
          <a:p>
            <a:r>
              <a:rPr lang="en-US">
                <a:cs typeface="Calibri"/>
              </a:rPr>
              <a:t>Project methods and data</a:t>
            </a:r>
            <a:endParaRPr lang="en-US"/>
          </a:p>
        </p:txBody>
      </p:sp>
      <p:sp>
        <p:nvSpPr>
          <p:cNvPr id="3" name="Content Placeholder 2">
            <a:extLst>
              <a:ext uri="{FF2B5EF4-FFF2-40B4-BE49-F238E27FC236}">
                <a16:creationId xmlns:a16="http://schemas.microsoft.com/office/drawing/2014/main" id="{375F7C4B-E3C9-412D-939C-8BC8B30EC525}"/>
              </a:ext>
            </a:extLst>
          </p:cNvPr>
          <p:cNvSpPr>
            <a:spLocks noGrp="1"/>
          </p:cNvSpPr>
          <p:nvPr>
            <p:ph idx="1"/>
          </p:nvPr>
        </p:nvSpPr>
        <p:spPr>
          <a:xfrm>
            <a:off x="266007" y="1845425"/>
            <a:ext cx="8661862" cy="4646991"/>
          </a:xfrm>
        </p:spPr>
        <p:txBody>
          <a:bodyPr vert="horz" lIns="91440" tIns="45720" rIns="91440" bIns="45720" rtlCol="0" anchor="t">
            <a:normAutofit fontScale="92500" lnSpcReduction="10000"/>
          </a:bodyPr>
          <a:lstStyle/>
          <a:p>
            <a:pPr marL="0" indent="0">
              <a:spcBef>
                <a:spcPts val="0"/>
              </a:spcBef>
              <a:spcAft>
                <a:spcPts val="1200"/>
              </a:spcAft>
              <a:buNone/>
            </a:pPr>
            <a:r>
              <a:rPr lang="en-US" sz="2000" b="1" dirty="0">
                <a:ea typeface="Calibri" panose="020F0502020204030204" pitchFamily="34" charset="0"/>
                <a:cs typeface="Times New Roman"/>
              </a:rPr>
              <a:t>Method: </a:t>
            </a:r>
            <a:r>
              <a:rPr lang="en-US" sz="2000" dirty="0">
                <a:ea typeface="Calibri" panose="020F0502020204030204" pitchFamily="34" charset="0"/>
                <a:cs typeface="Times New Roman"/>
              </a:rPr>
              <a:t>EPA impact assessment model (</a:t>
            </a:r>
            <a:r>
              <a:rPr lang="en-US" sz="2000" dirty="0" err="1">
                <a:ea typeface="Calibri" panose="020F0502020204030204" pitchFamily="34" charset="0"/>
                <a:cs typeface="Times New Roman"/>
              </a:rPr>
              <a:t>BenMAP</a:t>
            </a:r>
            <a:r>
              <a:rPr lang="en-US" sz="2000" dirty="0">
                <a:ea typeface="Calibri" panose="020F0502020204030204" pitchFamily="34" charset="0"/>
                <a:cs typeface="Times New Roman"/>
              </a:rPr>
              <a:t>)</a:t>
            </a:r>
          </a:p>
          <a:p>
            <a:pPr>
              <a:spcBef>
                <a:spcPts val="0"/>
              </a:spcBef>
              <a:spcAft>
                <a:spcPts val="1200"/>
              </a:spcAft>
            </a:pPr>
            <a:r>
              <a:rPr lang="en-US" sz="2000" dirty="0">
                <a:ea typeface="Calibri" panose="020F0502020204030204" pitchFamily="34" charset="0"/>
                <a:cs typeface="Times New Roman"/>
              </a:rPr>
              <a:t>Applies standard “concentration-response” relationship to estimate population health impacts attributable to local air pollution </a:t>
            </a:r>
          </a:p>
          <a:p>
            <a:pPr marL="0" indent="0">
              <a:spcBef>
                <a:spcPts val="0"/>
              </a:spcBef>
              <a:spcAft>
                <a:spcPts val="1200"/>
              </a:spcAft>
              <a:buNone/>
            </a:pPr>
            <a:r>
              <a:rPr lang="en-US" sz="2000" b="1" dirty="0">
                <a:ea typeface="Calibri" panose="020F0502020204030204" pitchFamily="34" charset="0"/>
                <a:cs typeface="Times New Roman"/>
              </a:rPr>
              <a:t>Data inputs: </a:t>
            </a:r>
          </a:p>
          <a:p>
            <a:pPr marL="285750" indent="-285750">
              <a:spcBef>
                <a:spcPts val="0"/>
              </a:spcBef>
              <a:spcAft>
                <a:spcPts val="1200"/>
              </a:spcAft>
            </a:pPr>
            <a:r>
              <a:rPr lang="en-US" sz="2000" dirty="0">
                <a:ea typeface="Calibri" panose="020F0502020204030204" pitchFamily="34" charset="0"/>
                <a:cs typeface="Times New Roman"/>
              </a:rPr>
              <a:t>Air pollution modelled data: </a:t>
            </a:r>
            <a:r>
              <a:rPr lang="en-US" sz="2000" dirty="0"/>
              <a:t>fused air quality surface using downscaling </a:t>
            </a:r>
            <a:r>
              <a:rPr lang="en-US" sz="2000" dirty="0">
                <a:ea typeface="Calibri" panose="020F0502020204030204" pitchFamily="34" charset="0"/>
                <a:cs typeface="Times New Roman"/>
              </a:rPr>
              <a:t>(US EPA, 2015)</a:t>
            </a:r>
          </a:p>
          <a:p>
            <a:pPr lvl="1"/>
            <a:r>
              <a:rPr lang="en-US" dirty="0"/>
              <a:t>Annual average PM</a:t>
            </a:r>
            <a:r>
              <a:rPr lang="en-US" baseline="-25000" dirty="0"/>
              <a:t>2.5</a:t>
            </a:r>
            <a:r>
              <a:rPr lang="en-US" dirty="0"/>
              <a:t> (daily 24-hour average) </a:t>
            </a:r>
          </a:p>
          <a:p>
            <a:pPr lvl="1"/>
            <a:r>
              <a:rPr lang="en-US" dirty="0"/>
              <a:t>Seasonal average ozone (8-hour maximum) </a:t>
            </a:r>
          </a:p>
          <a:p>
            <a:pPr marL="285750" indent="-285750">
              <a:spcBef>
                <a:spcPts val="0"/>
              </a:spcBef>
              <a:spcAft>
                <a:spcPts val="1200"/>
              </a:spcAft>
            </a:pPr>
            <a:r>
              <a:rPr lang="en-US" sz="2000" dirty="0">
                <a:ea typeface="Calibri" panose="020F0502020204030204" pitchFamily="34" charset="0"/>
                <a:cs typeface="Times New Roman"/>
              </a:rPr>
              <a:t>Hospitalization, ED visit data (MN Hospital Association, 2013-2017); Death data (MDH Office of Vital Records (2013-2017))</a:t>
            </a:r>
          </a:p>
          <a:p>
            <a:pPr marL="285750" indent="-285750">
              <a:spcBef>
                <a:spcPts val="0"/>
              </a:spcBef>
              <a:spcAft>
                <a:spcPts val="1200"/>
              </a:spcAft>
            </a:pPr>
            <a:r>
              <a:rPr lang="en-US" sz="2000" dirty="0">
                <a:ea typeface="Calibri" panose="020F0502020204030204" pitchFamily="34" charset="0"/>
                <a:cs typeface="Times New Roman"/>
              </a:rPr>
              <a:t>Equity factors: poverty rate, residential BIPOC population, uninsured, disability status (US Census 2013-2017)</a:t>
            </a:r>
          </a:p>
          <a:p>
            <a:pPr marL="0" indent="0">
              <a:spcBef>
                <a:spcPts val="0"/>
              </a:spcBef>
              <a:spcAft>
                <a:spcPts val="1200"/>
              </a:spcAft>
              <a:buNone/>
            </a:pPr>
            <a:endParaRPr lang="en-US" sz="2000" dirty="0">
              <a:ea typeface="Calibri" panose="020F0502020204030204" pitchFamily="34" charset="0"/>
              <a:cs typeface="Times New Roman"/>
            </a:endParaRPr>
          </a:p>
          <a:p>
            <a:pPr marL="285750" indent="-285750">
              <a:spcAft>
                <a:spcPts val="1200"/>
              </a:spcAft>
            </a:pPr>
            <a:endParaRPr lang="en-US" sz="2000" dirty="0">
              <a:ea typeface="Calibri" panose="020F0502020204030204" pitchFamily="34" charset="0"/>
              <a:cs typeface="Times New Roman"/>
            </a:endParaRPr>
          </a:p>
        </p:txBody>
      </p:sp>
      <p:pic>
        <p:nvPicPr>
          <p:cNvPr id="9" name="Picture 4" descr="minnesota map magnifyer.png">
            <a:extLst>
              <a:ext uri="{FF2B5EF4-FFF2-40B4-BE49-F238E27FC236}">
                <a16:creationId xmlns:a16="http://schemas.microsoft.com/office/drawing/2014/main" id="{8E9D62F8-D033-41AE-9C11-DFE64A2A4B6C}"/>
              </a:ext>
            </a:extLst>
          </p:cNvPr>
          <p:cNvPicPr>
            <a:picLocks noChangeAspect="1"/>
          </p:cNvPicPr>
          <p:nvPr/>
        </p:nvPicPr>
        <p:blipFill>
          <a:blip r:embed="rId3"/>
          <a:stretch>
            <a:fillRect/>
          </a:stretch>
        </p:blipFill>
        <p:spPr>
          <a:xfrm>
            <a:off x="8787807" y="2551177"/>
            <a:ext cx="2954224" cy="2946496"/>
          </a:xfrm>
          <a:prstGeom prst="rect">
            <a:avLst/>
          </a:prstGeom>
        </p:spPr>
      </p:pic>
    </p:spTree>
    <p:extLst>
      <p:ext uri="{BB962C8B-B14F-4D97-AF65-F5344CB8AC3E}">
        <p14:creationId xmlns:p14="http://schemas.microsoft.com/office/powerpoint/2010/main" val="223173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A67C-C430-435B-8FFD-4671C7E3901B}"/>
              </a:ext>
            </a:extLst>
          </p:cNvPr>
          <p:cNvSpPr>
            <a:spLocks noGrp="1"/>
          </p:cNvSpPr>
          <p:nvPr>
            <p:ph type="title"/>
          </p:nvPr>
        </p:nvSpPr>
        <p:spPr/>
        <p:txBody>
          <a:bodyPr/>
          <a:lstStyle/>
          <a:p>
            <a:r>
              <a:rPr lang="en-US" dirty="0"/>
              <a:t>Overall findings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555" y="1710537"/>
            <a:ext cx="3804816" cy="4233063"/>
          </a:xfrm>
          <a:prstGeom prst="rect">
            <a:avLst/>
          </a:prstGeom>
        </p:spPr>
      </p:pic>
      <p:sp>
        <p:nvSpPr>
          <p:cNvPr id="10" name="Content Placeholder 2">
            <a:extLst>
              <a:ext uri="{FF2B5EF4-FFF2-40B4-BE49-F238E27FC236}">
                <a16:creationId xmlns:a16="http://schemas.microsoft.com/office/drawing/2014/main" id="{375F7C4B-E3C9-412D-939C-8BC8B30EC525}"/>
              </a:ext>
            </a:extLst>
          </p:cNvPr>
          <p:cNvSpPr>
            <a:spLocks noGrp="1"/>
          </p:cNvSpPr>
          <p:nvPr>
            <p:ph idx="1"/>
          </p:nvPr>
        </p:nvSpPr>
        <p:spPr>
          <a:xfrm>
            <a:off x="348623" y="1710537"/>
            <a:ext cx="7454184" cy="4790984"/>
          </a:xfrm>
        </p:spPr>
        <p:txBody>
          <a:bodyPr vert="horz" lIns="91440" tIns="45720" rIns="91440" bIns="45720" rtlCol="0" anchor="t">
            <a:normAutofit/>
          </a:bodyPr>
          <a:lstStyle/>
          <a:p>
            <a:pPr marL="0" indent="0">
              <a:spcBef>
                <a:spcPts val="0"/>
              </a:spcBef>
              <a:spcAft>
                <a:spcPts val="1200"/>
              </a:spcAft>
              <a:buNone/>
            </a:pPr>
            <a:r>
              <a:rPr lang="en-US" sz="2000" b="1" dirty="0">
                <a:ea typeface="+mn-lt"/>
                <a:cs typeface="+mn-lt"/>
              </a:rPr>
              <a:t>Air pollution contribution to premature mortality:</a:t>
            </a:r>
          </a:p>
          <a:p>
            <a:pPr>
              <a:spcBef>
                <a:spcPts val="0"/>
              </a:spcBef>
              <a:spcAft>
                <a:spcPts val="1200"/>
              </a:spcAft>
            </a:pPr>
            <a:r>
              <a:rPr lang="en-US" sz="2000" b="1" dirty="0">
                <a:ea typeface="+mn-lt"/>
                <a:cs typeface="+mn-lt"/>
              </a:rPr>
              <a:t>10%</a:t>
            </a:r>
            <a:r>
              <a:rPr lang="en-US" sz="2000" dirty="0">
                <a:ea typeface="+mn-lt"/>
                <a:cs typeface="+mn-lt"/>
              </a:rPr>
              <a:t> of deaths in the </a:t>
            </a:r>
            <a:r>
              <a:rPr lang="en-US" sz="2000" u="sng" dirty="0">
                <a:ea typeface="+mn-lt"/>
                <a:cs typeface="+mn-lt"/>
              </a:rPr>
              <a:t>Twin Cities metro area</a:t>
            </a:r>
            <a:r>
              <a:rPr lang="en-US" sz="2000" dirty="0">
                <a:ea typeface="+mn-lt"/>
                <a:cs typeface="+mn-lt"/>
              </a:rPr>
              <a:t> (about 1,600 deaths) </a:t>
            </a:r>
          </a:p>
          <a:p>
            <a:pPr>
              <a:spcBef>
                <a:spcPts val="0"/>
              </a:spcBef>
              <a:spcAft>
                <a:spcPts val="1200"/>
              </a:spcAft>
            </a:pPr>
            <a:r>
              <a:rPr lang="en-US" sz="2000" b="1" dirty="0">
                <a:ea typeface="+mn-lt"/>
                <a:cs typeface="+mn-lt"/>
              </a:rPr>
              <a:t>9%</a:t>
            </a:r>
            <a:r>
              <a:rPr lang="en-US" sz="2000" dirty="0">
                <a:ea typeface="+mn-lt"/>
                <a:cs typeface="+mn-lt"/>
              </a:rPr>
              <a:t> of deaths in three </a:t>
            </a:r>
            <a:r>
              <a:rPr lang="en-US" sz="2000" u="sng" dirty="0">
                <a:ea typeface="+mn-lt"/>
                <a:cs typeface="+mn-lt"/>
              </a:rPr>
              <a:t>Greater MN cities</a:t>
            </a:r>
            <a:r>
              <a:rPr lang="en-US" sz="2000" dirty="0">
                <a:ea typeface="+mn-lt"/>
                <a:cs typeface="+mn-lt"/>
              </a:rPr>
              <a:t> (about 280 deaths) </a:t>
            </a:r>
          </a:p>
          <a:p>
            <a:pPr marL="0" indent="0">
              <a:spcBef>
                <a:spcPts val="0"/>
              </a:spcBef>
              <a:spcAft>
                <a:spcPts val="1200"/>
              </a:spcAft>
              <a:buNone/>
            </a:pPr>
            <a:endParaRPr lang="en-US" sz="2000" b="1" dirty="0">
              <a:ea typeface="+mn-lt"/>
              <a:cs typeface="+mn-lt"/>
            </a:endParaRPr>
          </a:p>
          <a:p>
            <a:pPr marL="0" indent="0">
              <a:spcBef>
                <a:spcPts val="0"/>
              </a:spcBef>
              <a:spcAft>
                <a:spcPts val="1200"/>
              </a:spcAft>
              <a:buNone/>
            </a:pPr>
            <a:r>
              <a:rPr lang="en-US" sz="2000" b="1" dirty="0">
                <a:ea typeface="+mn-lt"/>
                <a:cs typeface="+mn-lt"/>
              </a:rPr>
              <a:t>Disproportionate impacts across marginalized communities</a:t>
            </a:r>
          </a:p>
          <a:p>
            <a:pPr>
              <a:spcBef>
                <a:spcPts val="0"/>
              </a:spcBef>
              <a:spcAft>
                <a:spcPts val="1200"/>
              </a:spcAft>
            </a:pPr>
            <a:r>
              <a:rPr lang="en-US" sz="2000" dirty="0">
                <a:ea typeface="+mn-lt"/>
                <a:cs typeface="+mn-lt"/>
              </a:rPr>
              <a:t>Persistent and consistent with prior work</a:t>
            </a:r>
          </a:p>
          <a:p>
            <a:pPr>
              <a:spcBef>
                <a:spcPts val="0"/>
              </a:spcBef>
              <a:spcAft>
                <a:spcPts val="1200"/>
              </a:spcAft>
            </a:pPr>
            <a:r>
              <a:rPr lang="en-US" sz="2000" dirty="0">
                <a:ea typeface="+mn-lt"/>
                <a:cs typeface="+mn-lt"/>
              </a:rPr>
              <a:t>Underlying chronic health inequities are key driver </a:t>
            </a:r>
          </a:p>
          <a:p>
            <a:pPr>
              <a:spcBef>
                <a:spcPts val="0"/>
              </a:spcBef>
              <a:spcAft>
                <a:spcPts val="1200"/>
              </a:spcAft>
            </a:pPr>
            <a:r>
              <a:rPr lang="en-US" sz="2000" dirty="0">
                <a:ea typeface="+mn-lt"/>
                <a:cs typeface="+mn-lt"/>
              </a:rPr>
              <a:t>Inequities faced by communities with more BIPOC residents, more people living in poverty, with a disability, or without health insurance are critical area for action</a:t>
            </a:r>
          </a:p>
        </p:txBody>
      </p:sp>
    </p:spTree>
    <p:extLst>
      <p:ext uri="{BB962C8B-B14F-4D97-AF65-F5344CB8AC3E}">
        <p14:creationId xmlns:p14="http://schemas.microsoft.com/office/powerpoint/2010/main" val="403521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Air pollution and early deaths</a:t>
            </a:r>
          </a:p>
        </p:txBody>
      </p:sp>
      <p:pic>
        <p:nvPicPr>
          <p:cNvPr id="7" name="Picture 6">
            <a:extLst>
              <a:ext uri="{FF2B5EF4-FFF2-40B4-BE49-F238E27FC236}">
                <a16:creationId xmlns:a16="http://schemas.microsoft.com/office/drawing/2014/main" id="{1CB0B0AD-5965-4429-9E3A-13D75373F45E}"/>
              </a:ext>
            </a:extLst>
          </p:cNvPr>
          <p:cNvPicPr>
            <a:picLocks noChangeAspect="1"/>
          </p:cNvPicPr>
          <p:nvPr/>
        </p:nvPicPr>
        <p:blipFill>
          <a:blip r:embed="rId3"/>
          <a:stretch>
            <a:fillRect/>
          </a:stretch>
        </p:blipFill>
        <p:spPr>
          <a:xfrm>
            <a:off x="260999" y="2318449"/>
            <a:ext cx="11493854" cy="3288268"/>
          </a:xfrm>
          <a:prstGeom prst="rect">
            <a:avLst/>
          </a:prstGeom>
        </p:spPr>
      </p:pic>
      <p:pic>
        <p:nvPicPr>
          <p:cNvPr id="9" name="Picture 8">
            <a:extLst>
              <a:ext uri="{FF2B5EF4-FFF2-40B4-BE49-F238E27FC236}">
                <a16:creationId xmlns:a16="http://schemas.microsoft.com/office/drawing/2014/main" id="{D6DE6445-E8BB-4F2A-82D9-BDE84A351621}"/>
              </a:ext>
            </a:extLst>
          </p:cNvPr>
          <p:cNvPicPr>
            <a:picLocks noChangeAspect="1"/>
          </p:cNvPicPr>
          <p:nvPr/>
        </p:nvPicPr>
        <p:blipFill>
          <a:blip r:embed="rId4"/>
          <a:stretch>
            <a:fillRect/>
          </a:stretch>
        </p:blipFill>
        <p:spPr>
          <a:xfrm>
            <a:off x="534005" y="5697273"/>
            <a:ext cx="10374471" cy="291543"/>
          </a:xfrm>
          <a:prstGeom prst="rect">
            <a:avLst/>
          </a:prstGeom>
        </p:spPr>
      </p:pic>
    </p:spTree>
    <p:extLst>
      <p:ext uri="{BB962C8B-B14F-4D97-AF65-F5344CB8AC3E}">
        <p14:creationId xmlns:p14="http://schemas.microsoft.com/office/powerpoint/2010/main" val="363906593"/>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 xmlns="6510577d-c50f-493f-b168-2a5bb991c003">Metro Area and Mid-sized Cities Analysis</Projec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9450FAC94ABF49B5F14D85F71D5145" ma:contentTypeVersion="3" ma:contentTypeDescription="Create a new document." ma:contentTypeScope="" ma:versionID="d4902557ad247333ca19455d33582321">
  <xsd:schema xmlns:xsd="http://www.w3.org/2001/XMLSchema" xmlns:xs="http://www.w3.org/2001/XMLSchema" xmlns:p="http://schemas.microsoft.com/office/2006/metadata/properties" xmlns:ns2="6510577d-c50f-493f-b168-2a5bb991c003" targetNamespace="http://schemas.microsoft.com/office/2006/metadata/properties" ma:root="true" ma:fieldsID="fd983fa1bf702ea0e51153774347db01" ns2:_="">
    <xsd:import namespace="6510577d-c50f-493f-b168-2a5bb991c003"/>
    <xsd:element name="properties">
      <xsd:complexType>
        <xsd:sequence>
          <xsd:element name="documentManagement">
            <xsd:complexType>
              <xsd:all>
                <xsd:element ref="ns2:MediaServiceMetadata" minOccurs="0"/>
                <xsd:element ref="ns2:MediaServiceFastMetadata" minOccurs="0"/>
                <xsd:element ref="ns2: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10577d-c50f-493f-b168-2a5bb991c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oject" ma:index="10" nillable="true" ma:displayName="Project" ma:default="Metro Area and Mid-sized Cities Analysis" ma:format="Dropdown" ma:internalName="Project">
      <xsd:simpleType>
        <xsd:union memberTypes="dms:Text">
          <xsd:simpleType>
            <xsd:restriction base="dms:Choice">
              <xsd:enumeration value="Life and Breath Report"/>
              <xsd:enumeration value="Metro Area and Mid-sized Cities Analysi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A1386-9537-4EA6-B9A3-FB7D154FAC23}">
  <ds:schemaRef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6510577d-c50f-493f-b168-2a5bb991c003"/>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712F7575-3751-4BB9-A7EF-C0507B64FC0D}">
  <ds:schemaRefs>
    <ds:schemaRef ds:uri="6510577d-c50f-493f-b168-2a5bb991c0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7086</TotalTime>
  <Words>1824</Words>
  <Application>Microsoft Office PowerPoint</Application>
  <PresentationFormat>Widescreen</PresentationFormat>
  <Paragraphs>140</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Arial,Sans-Serif</vt:lpstr>
      <vt:lpstr>Calibri</vt:lpstr>
      <vt:lpstr>Calibri Light</vt:lpstr>
      <vt:lpstr>ff-meta-serif-web-pro</vt:lpstr>
      <vt:lpstr>Helvetica Neue</vt:lpstr>
      <vt:lpstr>NeueHaasGroteskText Std</vt:lpstr>
      <vt:lpstr>MN.IT</vt:lpstr>
      <vt:lpstr>1_Office Theme</vt:lpstr>
      <vt:lpstr> Life and Breath: Unequal health impacts from air pollution in Minnesota</vt:lpstr>
      <vt:lpstr>Minnesota Air Quality and Health</vt:lpstr>
      <vt:lpstr>Air &amp; health in Minnesota</vt:lpstr>
      <vt:lpstr>PM2.5 and ozone health impacts</vt:lpstr>
      <vt:lpstr>Project goals</vt:lpstr>
      <vt:lpstr>Air and health </vt:lpstr>
      <vt:lpstr>Project methods and data</vt:lpstr>
      <vt:lpstr>Overall findings</vt:lpstr>
      <vt:lpstr>Findings: Air pollution and early deaths</vt:lpstr>
      <vt:lpstr>Social determinants of health</vt:lpstr>
      <vt:lpstr>Metro findings</vt:lpstr>
      <vt:lpstr>Greater Minnesota city findings</vt:lpstr>
      <vt:lpstr>Summary and action steps</vt:lpstr>
      <vt:lpstr>Thank you!  Questions?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Raleigh, Kathy (MDH)</cp:lastModifiedBy>
  <cp:revision>67</cp:revision>
  <cp:lastPrinted>2019-04-30T00:55:56Z</cp:lastPrinted>
  <dcterms:created xsi:type="dcterms:W3CDTF">2016-01-06T16:54:03Z</dcterms:created>
  <dcterms:modified xsi:type="dcterms:W3CDTF">2022-05-09T20:04:43Z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0x0101008E9450FAC94ABF49B5F14D85F71D5145</vt:lpwstr>
  </property>
  <property fmtid="{D5CDD505-2E9C-101B-9397-08002B2CF9AE}" pid="3" name="_dlc_DocIdItemGuid">
    <vt:lpwstr>da30d710-73c2-4411-bf68-c1d50594fc9b</vt:lpwstr>
  </property>
</Properties>
</file>